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0" d="100"/>
          <a:sy n="50" d="100"/>
        </p:scale>
        <p:origin x="2796" y="118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microsoft.com/office/2007/relationships/hdphoto" Target="../media/hdphoto3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5" Type="http://schemas.microsoft.com/office/2007/relationships/hdphoto" Target="../media/hdphoto5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microsoft.com/office/2007/relationships/hdphoto" Target="../media/hdphoto4.wdp"/><Relationship Id="rId28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7.png"/><Relationship Id="rId27" Type="http://schemas.microsoft.com/office/2007/relationships/hdphoto" Target="../media/hdphoto6.wdp"/><Relationship Id="rId30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фиолетовый, синий, Фиолетовый, Сирень&#10;&#10;Автоматически созданное описание">
            <a:extLst>
              <a:ext uri="{FF2B5EF4-FFF2-40B4-BE49-F238E27FC236}">
                <a16:creationId xmlns:a16="http://schemas.microsoft.com/office/drawing/2014/main" id="{03E6AB81-DE33-A61E-8EAE-E8F370A0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>
          <a:xfrm>
            <a:off x="-21731" y="-8128"/>
            <a:ext cx="12235462" cy="68742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16652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pic>
        <p:nvPicPr>
          <p:cNvPr id="15" name="Рисунок 14" descr="Изображение выглядит как кожа, человек, Зуб, губа&#10;&#10;Автоматически созданное описание">
            <a:extLst>
              <a:ext uri="{FF2B5EF4-FFF2-40B4-BE49-F238E27FC236}">
                <a16:creationId xmlns:a16="http://schemas.microsoft.com/office/drawing/2014/main" id="{7EBF320E-D33E-437A-CBE4-9E2B94322847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493" r="7551" b="3661"/>
          <a:stretch/>
        </p:blipFill>
        <p:spPr>
          <a:xfrm>
            <a:off x="808662" y="757230"/>
            <a:ext cx="4597418" cy="4424809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F090DB-7345-FEB0-D3B8-3837EC28E31D}"/>
              </a:ext>
            </a:extLst>
          </p:cNvPr>
          <p:cNvSpPr txBox="1"/>
          <p:nvPr/>
        </p:nvSpPr>
        <p:spPr>
          <a:xfrm>
            <a:off x="6956517" y="705839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Смачне</a:t>
            </a:r>
            <a:r>
              <a:rPr lang="ru-RU" sz="2400" b="1" dirty="0">
                <a:latin typeface="Comic Sans MS" panose="030F0702030302020204" pitchFamily="66" charset="0"/>
              </a:rPr>
              <a:t> </a:t>
            </a:r>
            <a:r>
              <a:rPr lang="ru-RU" sz="2400" b="1" dirty="0" err="1">
                <a:latin typeface="Comic Sans MS" panose="030F0702030302020204" pitchFamily="66" charset="0"/>
              </a:rPr>
              <a:t>варення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відкрий</a:t>
            </a:r>
            <a:r>
              <a:rPr lang="ru-RU" sz="2400" dirty="0">
                <a:latin typeface="Comic Sans MS" panose="030F0702030302020204" pitchFamily="66" charset="0"/>
              </a:rPr>
              <a:t> рот і широким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оближи </a:t>
            </a:r>
            <a:r>
              <a:rPr lang="ru-RU" sz="2400" dirty="0" err="1">
                <a:latin typeface="Comic Sans MS" panose="030F0702030302020204" pitchFamily="66" charset="0"/>
              </a:rPr>
              <a:t>верхню</a:t>
            </a:r>
            <a:r>
              <a:rPr lang="ru-RU" sz="2400" dirty="0">
                <a:latin typeface="Comic Sans MS" panose="030F0702030302020204" pitchFamily="66" charset="0"/>
              </a:rPr>
              <a:t> губу.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губа не повинна </a:t>
            </a:r>
            <a:r>
              <a:rPr lang="ru-RU" sz="2400" dirty="0" err="1">
                <a:latin typeface="Comic Sans MS" panose="030F0702030302020204" pitchFamily="66" charset="0"/>
              </a:rPr>
              <a:t>обтягувати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зуби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pic>
        <p:nvPicPr>
          <p:cNvPr id="17" name="Рисунок 16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503A3A92-83E7-AF49-4109-33996A9FFB3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0" r="6241" b="3024"/>
          <a:stretch/>
        </p:blipFill>
        <p:spPr>
          <a:xfrm>
            <a:off x="744480" y="756206"/>
            <a:ext cx="4597418" cy="4389738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A42AC4-7411-342E-0596-FFF18C46490C}"/>
              </a:ext>
            </a:extLst>
          </p:cNvPr>
          <p:cNvSpPr txBox="1"/>
          <p:nvPr/>
        </p:nvSpPr>
        <p:spPr>
          <a:xfrm>
            <a:off x="6918417" y="670827"/>
            <a:ext cx="447874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Чашечка</a:t>
            </a: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 рот, широкий </a:t>
            </a:r>
            <a:r>
              <a:rPr lang="ru-RU" sz="2800" dirty="0" err="1">
                <a:latin typeface="Comic Sans MS" panose="030F0702030302020204" pitchFamily="66" charset="0"/>
              </a:rPr>
              <a:t>розслаблений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вигнути</a:t>
            </a:r>
            <a:r>
              <a:rPr lang="ru-RU" sz="2800" dirty="0">
                <a:latin typeface="Comic Sans MS" panose="030F0702030302020204" pitchFamily="66" charset="0"/>
              </a:rPr>
              <a:t> у </a:t>
            </a:r>
            <a:r>
              <a:rPr lang="ru-RU" sz="2800" dirty="0" err="1">
                <a:latin typeface="Comic Sans MS" panose="030F0702030302020204" pitchFamily="66" charset="0"/>
              </a:rPr>
              <a:t>формі</a:t>
            </a:r>
            <a:r>
              <a:rPr lang="ru-RU" sz="2800" dirty="0">
                <a:latin typeface="Comic Sans MS" panose="030F0702030302020204" pitchFamily="66" charset="0"/>
              </a:rPr>
              <a:t> чашки.</a:t>
            </a:r>
            <a:endParaRPr lang="ru-UA" sz="2800" dirty="0">
              <a:latin typeface="Comic Sans MS" panose="030F0702030302020204" pitchFamily="66" charset="0"/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68899C4-E281-2F74-9706-A6D0EBC86570}"/>
              </a:ext>
            </a:extLst>
          </p:cNvPr>
          <p:cNvGrpSpPr/>
          <p:nvPr/>
        </p:nvGrpSpPr>
        <p:grpSpPr>
          <a:xfrm>
            <a:off x="1131804" y="841592"/>
            <a:ext cx="4114971" cy="4152007"/>
            <a:chOff x="-716733" y="-1100139"/>
            <a:chExt cx="6809484" cy="6870772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8715F6-C16D-117A-0B6C-2F8CB9324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4611" t="4960" r="6063" b="3889"/>
            <a:stretch/>
          </p:blipFill>
          <p:spPr>
            <a:xfrm>
              <a:off x="-716733" y="-1100139"/>
              <a:ext cx="4539656" cy="4242636"/>
            </a:xfrm>
            <a:prstGeom prst="ellipse">
              <a:avLst/>
            </a:prstGeom>
            <a:effectLst>
              <a:softEdge rad="63500"/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213C6890-C3CF-5FCA-8B70-9CFB792F7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15000"/>
                      </a14:imgEffect>
                    </a14:imgLayer>
                  </a14:imgProps>
                </a:ext>
              </a:extLst>
            </a:blip>
            <a:srcRect l="9811" t="3404" r="8019" b="8424"/>
            <a:stretch/>
          </p:blipFill>
          <p:spPr>
            <a:xfrm>
              <a:off x="1553095" y="1537399"/>
              <a:ext cx="4539656" cy="4233234"/>
            </a:xfrm>
            <a:prstGeom prst="ellipse">
              <a:avLst/>
            </a:prstGeom>
            <a:effectLst>
              <a:softEdge rad="63500"/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AA48443-441B-FC49-DA31-62284BF0744C}"/>
              </a:ext>
            </a:extLst>
          </p:cNvPr>
          <p:cNvSpPr txBox="1"/>
          <p:nvPr/>
        </p:nvSpPr>
        <p:spPr>
          <a:xfrm>
            <a:off x="7012414" y="681348"/>
            <a:ext cx="4478742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300" b="1" dirty="0" err="1">
                <a:latin typeface="Comic Sans MS" panose="030F0702030302020204" pitchFamily="66" charset="0"/>
              </a:rPr>
              <a:t>Сходинки</a:t>
            </a:r>
            <a:endParaRPr lang="ru-RU" sz="2300" b="1" dirty="0">
              <a:latin typeface="Comic Sans MS" panose="030F0702030302020204" pitchFamily="66" charset="0"/>
            </a:endParaRPr>
          </a:p>
          <a:p>
            <a:pPr algn="ctr"/>
            <a:endParaRPr lang="ru-RU" sz="2300" dirty="0">
              <a:latin typeface="Comic Sans MS" panose="030F0702030302020204" pitchFamily="66" charset="0"/>
            </a:endParaRPr>
          </a:p>
          <a:p>
            <a:pPr algn="ctr"/>
            <a:r>
              <a:rPr lang="ru-RU" sz="2300" dirty="0">
                <a:latin typeface="Comic Sans MS" panose="030F0702030302020204" pitchFamily="66" charset="0"/>
              </a:rPr>
              <a:t>Рот широко </a:t>
            </a:r>
            <a:r>
              <a:rPr lang="ru-RU" sz="2300" dirty="0" err="1">
                <a:latin typeface="Comic Sans MS" panose="030F0702030302020204" pitchFamily="66" charset="0"/>
              </a:rPr>
              <a:t>відкрити</a:t>
            </a:r>
            <a:r>
              <a:rPr lang="ru-RU" sz="2300" dirty="0">
                <a:latin typeface="Comic Sans MS" panose="030F0702030302020204" pitchFamily="66" charset="0"/>
              </a:rPr>
              <a:t>,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 видно. </a:t>
            </a:r>
            <a:r>
              <a:rPr lang="ru-RU" sz="2300" dirty="0" err="1">
                <a:latin typeface="Comic Sans MS" panose="030F0702030302020204" pitchFamily="66" charset="0"/>
              </a:rPr>
              <a:t>Язик</a:t>
            </a:r>
            <a:r>
              <a:rPr lang="ru-RU" sz="2300" dirty="0">
                <a:latin typeface="Comic Sans MS" panose="030F0702030302020204" pitchFamily="66" charset="0"/>
              </a:rPr>
              <a:t> "</a:t>
            </a:r>
            <a:r>
              <a:rPr lang="ru-RU" sz="2300" dirty="0" err="1">
                <a:latin typeface="Comic Sans MS" panose="030F0702030302020204" pitchFamily="66" charset="0"/>
              </a:rPr>
              <a:t>стрибає</a:t>
            </a:r>
            <a:r>
              <a:rPr lang="ru-RU" sz="2300" dirty="0">
                <a:latin typeface="Comic Sans MS" panose="030F0702030302020204" pitchFamily="66" charset="0"/>
              </a:rPr>
              <a:t>" на першу </a:t>
            </a:r>
            <a:r>
              <a:rPr lang="ru-RU" sz="2300" dirty="0" err="1">
                <a:latin typeface="Comic Sans MS" panose="030F0702030302020204" pitchFamily="66" charset="0"/>
              </a:rPr>
              <a:t>сходинку</a:t>
            </a:r>
            <a:r>
              <a:rPr lang="ru-RU" sz="2300" dirty="0">
                <a:latin typeface="Comic Sans MS" panose="030F0702030302020204" pitchFamily="66" charset="0"/>
              </a:rPr>
              <a:t> – </a:t>
            </a:r>
            <a:r>
              <a:rPr lang="ru-RU" sz="2300" dirty="0" err="1">
                <a:latin typeface="Comic Sans MS" panose="030F0702030302020204" pitchFamily="66" charset="0"/>
              </a:rPr>
              <a:t>верхню</a:t>
            </a:r>
            <a:r>
              <a:rPr lang="ru-RU" sz="2300" dirty="0">
                <a:latin typeface="Comic Sans MS" panose="030F0702030302020204" pitchFamily="66" charset="0"/>
              </a:rPr>
              <a:t> губу (</a:t>
            </a:r>
            <a:r>
              <a:rPr lang="ru-RU" sz="2300" dirty="0" err="1">
                <a:latin typeface="Comic Sans MS" panose="030F0702030302020204" pitchFamily="66" charset="0"/>
              </a:rPr>
              <a:t>кінчик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язика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має</a:t>
            </a:r>
            <a:r>
              <a:rPr lang="ru-RU" sz="2300" dirty="0">
                <a:latin typeface="Comic Sans MS" panose="030F0702030302020204" pitchFamily="66" charset="0"/>
              </a:rPr>
              <a:t> бути широким), </a:t>
            </a:r>
            <a:r>
              <a:rPr lang="ru-RU" sz="2300" dirty="0" err="1">
                <a:latin typeface="Comic Sans MS" panose="030F0702030302020204" pitchFamily="66" charset="0"/>
              </a:rPr>
              <a:t>потім</a:t>
            </a:r>
            <a:r>
              <a:rPr lang="ru-RU" sz="2300" dirty="0">
                <a:latin typeface="Comic Sans MS" panose="030F0702030302020204" pitchFamily="66" charset="0"/>
              </a:rPr>
              <a:t> на </a:t>
            </a:r>
            <a:r>
              <a:rPr lang="ru-RU" sz="2300" dirty="0" err="1">
                <a:latin typeface="Comic Sans MS" panose="030F0702030302020204" pitchFamily="66" charset="0"/>
              </a:rPr>
              <a:t>верхні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 та за </a:t>
            </a:r>
            <a:r>
              <a:rPr lang="ru-RU" sz="2300" dirty="0" err="1">
                <a:latin typeface="Comic Sans MS" panose="030F0702030302020204" pitchFamily="66" charset="0"/>
              </a:rPr>
              <a:t>верхні</a:t>
            </a:r>
            <a:r>
              <a:rPr lang="ru-RU" sz="2300" dirty="0">
                <a:latin typeface="Comic Sans MS" panose="030F0702030302020204" pitchFamily="66" charset="0"/>
              </a:rPr>
              <a:t> </a:t>
            </a:r>
            <a:r>
              <a:rPr lang="ru-RU" sz="2300" dirty="0" err="1">
                <a:latin typeface="Comic Sans MS" panose="030F0702030302020204" pitchFamily="66" charset="0"/>
              </a:rPr>
              <a:t>зуби</a:t>
            </a:r>
            <a:r>
              <a:rPr lang="ru-RU" sz="23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" name="Рисунок 10" descr="Изображение выглядит как Зуб, человек, губа, кожа&#10;&#10;Автоматически созданное описание">
            <a:extLst>
              <a:ext uri="{FF2B5EF4-FFF2-40B4-BE49-F238E27FC236}">
                <a16:creationId xmlns:a16="http://schemas.microsoft.com/office/drawing/2014/main" id="{9EF94CDB-F14A-9283-42EC-81DC60997AEA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809" r="9346" b="3950"/>
          <a:stretch/>
        </p:blipFill>
        <p:spPr>
          <a:xfrm>
            <a:off x="834716" y="689678"/>
            <a:ext cx="4597415" cy="4421353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DFA384-1753-01E1-0759-591EB0C38AAA}"/>
              </a:ext>
            </a:extLst>
          </p:cNvPr>
          <p:cNvSpPr txBox="1"/>
          <p:nvPr/>
        </p:nvSpPr>
        <p:spPr>
          <a:xfrm>
            <a:off x="7090902" y="689601"/>
            <a:ext cx="4478742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Конячка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Присмоктувати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Клацати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повільно</a:t>
            </a:r>
            <a:r>
              <a:rPr lang="ru-RU" sz="2400" dirty="0">
                <a:latin typeface="Comic Sans MS" panose="030F0702030302020204" pitchFamily="66" charset="0"/>
              </a:rPr>
              <a:t> і сильно.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щелепа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має</a:t>
            </a:r>
            <a:r>
              <a:rPr lang="ru-RU" sz="2400" dirty="0">
                <a:latin typeface="Comic Sans MS" panose="030F0702030302020204" pitchFamily="66" charset="0"/>
              </a:rPr>
              <a:t> бути </a:t>
            </a:r>
            <a:r>
              <a:rPr lang="ru-RU" sz="2400" dirty="0" err="1">
                <a:latin typeface="Comic Sans MS" panose="030F0702030302020204" pitchFamily="66" charset="0"/>
              </a:rPr>
              <a:t>нерухома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Рисунок 2" descr="Изображение выглядит как Зуб, человек, губа, челюсть&#10;&#10;Автоматически созданное описание">
            <a:extLst>
              <a:ext uri="{FF2B5EF4-FFF2-40B4-BE49-F238E27FC236}">
                <a16:creationId xmlns:a16="http://schemas.microsoft.com/office/drawing/2014/main" id="{2E72DC60-502A-A67C-CCF9-D1BE1638471C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0" t="2141" r="6445" b="3184"/>
          <a:stretch/>
        </p:blipFill>
        <p:spPr>
          <a:xfrm>
            <a:off x="805901" y="811771"/>
            <a:ext cx="4597414" cy="4404784"/>
          </a:xfrm>
          <a:prstGeom prst="ellipse">
            <a:avLst/>
          </a:prstGeom>
          <a:effectLst>
            <a:softEdge rad="63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DEE85-F33E-F268-B41B-CB321305BB56}"/>
              </a:ext>
            </a:extLst>
          </p:cNvPr>
          <p:cNvSpPr txBox="1"/>
          <p:nvPr/>
        </p:nvSpPr>
        <p:spPr>
          <a:xfrm>
            <a:off x="7051658" y="727496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Усміхнутися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широкий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Розтягувати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1" y="29102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8" grpId="0"/>
      <p:bldP spid="8" grpId="1"/>
      <p:bldP spid="13" grpId="0"/>
      <p:bldP spid="13" grpId="1"/>
      <p:bldP spid="2" grpId="0"/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102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28</cp:revision>
  <dcterms:created xsi:type="dcterms:W3CDTF">2024-05-03T09:09:01Z</dcterms:created>
  <dcterms:modified xsi:type="dcterms:W3CDTF">2024-10-29T08:45:39Z</dcterms:modified>
</cp:coreProperties>
</file>