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5" autoAdjust="0"/>
  </p:normalViewPr>
  <p:slideViewPr>
    <p:cSldViewPr snapToGrid="0">
      <p:cViewPr>
        <p:scale>
          <a:sx n="66" d="100"/>
          <a:sy n="66" d="100"/>
        </p:scale>
        <p:origin x="2196" y="84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04.07.2025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JP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jp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Красочность, Сирень, шаблон,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C60E2147-50D0-5FC8-9FB7-13885704AE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7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6992110" y="629835"/>
            <a:ext cx="4478743" cy="3462924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60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7F4C5B8-3853-2E64-AA09-2A9E8FD83768}"/>
              </a:ext>
            </a:extLst>
          </p:cNvPr>
          <p:cNvSpPr/>
          <p:nvPr/>
        </p:nvSpPr>
        <p:spPr>
          <a:xfrm>
            <a:off x="701935" y="615773"/>
            <a:ext cx="4796780" cy="4796780"/>
          </a:xfrm>
          <a:prstGeom prst="ellipse">
            <a:avLst/>
          </a:prstGeom>
          <a:solidFill>
            <a:schemeClr val="lt1">
              <a:alpha val="91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77CCCE5-5505-6FB7-044C-AED562657C56}"/>
              </a:ext>
            </a:extLst>
          </p:cNvPr>
          <p:cNvSpPr/>
          <p:nvPr/>
        </p:nvSpPr>
        <p:spPr>
          <a:xfrm>
            <a:off x="8165510" y="5003129"/>
            <a:ext cx="2108200" cy="133816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B8D11B60-7F53-6AA7-D906-71413E43F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1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2FD12C95-682A-49B0-02EE-42914D642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49" y="5167131"/>
            <a:ext cx="465873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2F1B3F91-FB1A-A8EF-25CC-EF27545B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7971" y="5130006"/>
            <a:ext cx="50730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725BA853-4901-5371-14B5-968A4445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617" y="5126034"/>
            <a:ext cx="552343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75BED450-B6A3-E1BF-3D5F-73EF5037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4052" y="5118531"/>
            <a:ext cx="580669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6FA3BEAD-FDEF-5794-EB76-117064137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50" y="5145474"/>
            <a:ext cx="46587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D57194E8-3F48-A710-8153-EA7CDEBB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180" y="5118531"/>
            <a:ext cx="479642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C7ECE5D5-A66F-0263-31A0-F605E39FA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273" y="5118936"/>
            <a:ext cx="532426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6196E1A-B606-2AF6-A8F3-BAEC24B5C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78" y="51065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664AFF69-7B5D-C23E-6EA7-89002C045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339" y="5127192"/>
            <a:ext cx="535404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D5D6398-5D72-BB72-1B44-28A2CB49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320" y="5096209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0CA081DF-1AE4-ECFD-4195-727473BB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556" y="511138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4623A9B4-DE6B-7EE7-BC1D-09AC899F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78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C85D7069-D903-A274-4A87-033399D1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2" y="5093373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1609C16D-23B1-2C03-DE7C-54053E09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3229" y="5091261"/>
            <a:ext cx="728906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00EDA99-BC11-0795-C193-B13294720CEB}"/>
              </a:ext>
            </a:extLst>
          </p:cNvPr>
          <p:cNvGrpSpPr/>
          <p:nvPr/>
        </p:nvGrpSpPr>
        <p:grpSpPr>
          <a:xfrm>
            <a:off x="5100751" y="5871100"/>
            <a:ext cx="749030" cy="749030"/>
            <a:chOff x="4424253" y="5347761"/>
            <a:chExt cx="749030" cy="749030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F8015D27-85B8-7A4D-CE36-2C90E7317E21}"/>
                </a:ext>
              </a:extLst>
            </p:cNvPr>
            <p:cNvSpPr/>
            <p:nvPr/>
          </p:nvSpPr>
          <p:spPr>
            <a:xfrm>
              <a:off x="4424253" y="5347761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C1C0586-347C-512E-0E76-34AD437B5196}"/>
                </a:ext>
              </a:extLst>
            </p:cNvPr>
            <p:cNvSpPr/>
            <p:nvPr/>
          </p:nvSpPr>
          <p:spPr>
            <a:xfrm rot="5400000">
              <a:off x="4640866" y="5553790"/>
              <a:ext cx="390888" cy="336973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0061E50-2253-2A5C-EF6C-909C7D25D440}"/>
              </a:ext>
            </a:extLst>
          </p:cNvPr>
          <p:cNvGrpSpPr/>
          <p:nvPr/>
        </p:nvGrpSpPr>
        <p:grpSpPr>
          <a:xfrm>
            <a:off x="6142100" y="5879491"/>
            <a:ext cx="749030" cy="749030"/>
            <a:chOff x="5070057" y="5323838"/>
            <a:chExt cx="749030" cy="749030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53E0A57B-017D-F72B-58A9-2C5E908EA0E1}"/>
                </a:ext>
              </a:extLst>
            </p:cNvPr>
            <p:cNvSpPr/>
            <p:nvPr/>
          </p:nvSpPr>
          <p:spPr>
            <a:xfrm>
              <a:off x="5070057" y="5323838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3" name="Рисунок 82" descr="Секундомер 75% со сплошной заливкой">
              <a:extLst>
                <a:ext uri="{FF2B5EF4-FFF2-40B4-BE49-F238E27FC236}">
                  <a16:creationId xmlns:a16="http://schemas.microsoft.com/office/drawing/2014/main" id="{FF697003-5022-740D-3FF2-3C603E90F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177886" y="5434077"/>
              <a:ext cx="518064" cy="518064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795521FD-599E-8511-DC95-F6BD19A2802B}"/>
              </a:ext>
            </a:extLst>
          </p:cNvPr>
          <p:cNvSpPr txBox="1"/>
          <p:nvPr/>
        </p:nvSpPr>
        <p:spPr>
          <a:xfrm>
            <a:off x="6980239" y="633145"/>
            <a:ext cx="4478742" cy="35394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latin typeface="Comic Sans MS" panose="030F0702030302020204" pitchFamily="66" charset="0"/>
              </a:rPr>
              <a:t>Kobra</a:t>
            </a:r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U</a:t>
            </a:r>
            <a:r>
              <a:rPr lang="pl-PL" sz="2800" dirty="0">
                <a:latin typeface="Comic Sans MS" panose="030F0702030302020204" pitchFamily="66" charset="0"/>
              </a:rPr>
              <a:t>śmiechając się, przyssij szeroki język. Bez opuszczania języka, otwórz i zamknij usta. Usta powinny być w uśmiechu!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39C6B7D-C30A-0474-AEEB-3816FCB8F761}"/>
              </a:ext>
            </a:extLst>
          </p:cNvPr>
          <p:cNvGrpSpPr/>
          <p:nvPr/>
        </p:nvGrpSpPr>
        <p:grpSpPr>
          <a:xfrm>
            <a:off x="1888487" y="933637"/>
            <a:ext cx="2574878" cy="4176642"/>
            <a:chOff x="1780995" y="929919"/>
            <a:chExt cx="2574878" cy="4176642"/>
          </a:xfrm>
        </p:grpSpPr>
        <p:pic>
          <p:nvPicPr>
            <p:cNvPr id="6" name="Рисунок 5" descr="Изображение выглядит как улыбка, Зуб, человек, губа&#10;&#10;Автоматически созданное описание">
              <a:extLst>
                <a:ext uri="{FF2B5EF4-FFF2-40B4-BE49-F238E27FC236}">
                  <a16:creationId xmlns:a16="http://schemas.microsoft.com/office/drawing/2014/main" id="{D2DB0AA2-850A-B408-0A65-35FCF70BB6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68" t="1259" r="8000" b="2969"/>
            <a:stretch/>
          </p:blipFill>
          <p:spPr>
            <a:xfrm>
              <a:off x="1906722" y="929919"/>
              <a:ext cx="2449151" cy="2387344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9" name="Рисунок 8" descr="Изображение выглядит как канделябр, свеча&#10;&#10;Автоматически созданное описание">
              <a:extLst>
                <a:ext uri="{FF2B5EF4-FFF2-40B4-BE49-F238E27FC236}">
                  <a16:creationId xmlns:a16="http://schemas.microsoft.com/office/drawing/2014/main" id="{CB48044F-BDC4-F588-A448-EE2EA179C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0995" y="3444300"/>
              <a:ext cx="2532969" cy="1662261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24BAF77F-F73E-DA21-9A2D-71A9BF8BC335}"/>
              </a:ext>
            </a:extLst>
          </p:cNvPr>
          <p:cNvSpPr txBox="1"/>
          <p:nvPr/>
        </p:nvSpPr>
        <p:spPr>
          <a:xfrm>
            <a:off x="6980239" y="698357"/>
            <a:ext cx="44787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Comic Sans MS" panose="030F0702030302020204" pitchFamily="66" charset="0"/>
              </a:rPr>
              <a:t>Płotek</a:t>
            </a:r>
            <a:endParaRPr lang="uk-UA" sz="2800" b="1" dirty="0">
              <a:latin typeface="Comic Sans MS" panose="030F0702030302020204" pitchFamily="66" charset="0"/>
            </a:endParaRP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U</a:t>
            </a:r>
            <a:r>
              <a:rPr lang="pl-PL" sz="2800" dirty="0">
                <a:latin typeface="Comic Sans MS" panose="030F0702030302020204" pitchFamily="66" charset="0"/>
              </a:rPr>
              <a:t>śmiechnij się szeroko, pokazując zęby.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3286A74-0705-4722-FFE5-BBD35499F08B}"/>
              </a:ext>
            </a:extLst>
          </p:cNvPr>
          <p:cNvGrpSpPr/>
          <p:nvPr/>
        </p:nvGrpSpPr>
        <p:grpSpPr>
          <a:xfrm>
            <a:off x="1897713" y="933637"/>
            <a:ext cx="2562097" cy="4326620"/>
            <a:chOff x="1819277" y="965019"/>
            <a:chExt cx="2562097" cy="4326620"/>
          </a:xfrm>
        </p:grpSpPr>
        <p:pic>
          <p:nvPicPr>
            <p:cNvPr id="3" name="Рисунок 2" descr="Изображение выглядит как Зуб, человек, губа, кожа&#10;&#10;Автоматически созданное описание">
              <a:extLst>
                <a:ext uri="{FF2B5EF4-FFF2-40B4-BE49-F238E27FC236}">
                  <a16:creationId xmlns:a16="http://schemas.microsoft.com/office/drawing/2014/main" id="{1D021E00-BDE9-F85D-65EE-96DD4C6445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8" t="2809" r="9346" b="3950"/>
            <a:stretch/>
          </p:blipFill>
          <p:spPr>
            <a:xfrm>
              <a:off x="1819277" y="965019"/>
              <a:ext cx="2562097" cy="2463980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25" name="Рисунок 24" descr="Изображение выглядит как лошадь, грива, кобыл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CE5996EE-76A4-9F68-44B8-23126A13F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028" y="3387125"/>
              <a:ext cx="1899463" cy="1904514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3B05760-62F9-2331-F2CD-9DA9E5BF386F}"/>
              </a:ext>
            </a:extLst>
          </p:cNvPr>
          <p:cNvSpPr txBox="1"/>
          <p:nvPr/>
        </p:nvSpPr>
        <p:spPr>
          <a:xfrm>
            <a:off x="7003982" y="699274"/>
            <a:ext cx="44787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Comic Sans MS" panose="030F0702030302020204" pitchFamily="66" charset="0"/>
              </a:rPr>
              <a:t>Koń</a:t>
            </a:r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U</a:t>
            </a:r>
            <a:r>
              <a:rPr lang="pl-PL" sz="2800" dirty="0">
                <a:latin typeface="Comic Sans MS" panose="030F0702030302020204" pitchFamily="66" charset="0"/>
              </a:rPr>
              <a:t>śmiechamy się szeroko i zaczynamy kląskać językiem jak koń, 5-10 sekund.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06B9CBE-C8A2-8886-1A50-7DD2EE4E9ABB}"/>
              </a:ext>
            </a:extLst>
          </p:cNvPr>
          <p:cNvGrpSpPr/>
          <p:nvPr/>
        </p:nvGrpSpPr>
        <p:grpSpPr>
          <a:xfrm>
            <a:off x="1921091" y="933637"/>
            <a:ext cx="2491748" cy="4352410"/>
            <a:chOff x="1819276" y="937693"/>
            <a:chExt cx="2491748" cy="4352410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E72DA88A-24D7-C410-3870-AD7CF66D1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87103" y="3334009"/>
              <a:ext cx="1956094" cy="1956094"/>
            </a:xfrm>
            <a:prstGeom prst="rect">
              <a:avLst/>
            </a:prstGeom>
          </p:spPr>
        </p:pic>
        <p:pic>
          <p:nvPicPr>
            <p:cNvPr id="2" name="Рисунок 1" descr="Изображение выглядит как Зуб, человек, губа, челю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9311FA83-29D6-CF0E-FF0E-8D47FD9E04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0" t="2141" r="6445" b="3184"/>
            <a:stretch/>
          </p:blipFill>
          <p:spPr>
            <a:xfrm>
              <a:off x="1819276" y="937693"/>
              <a:ext cx="2491748" cy="2387344"/>
            </a:xfrm>
            <a:prstGeom prst="roundRect">
              <a:avLst/>
            </a:prstGeom>
            <a:effectLst>
              <a:softEdge rad="63500"/>
            </a:effectLst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DC67240-7494-2593-1E7D-C14C2F90D6BA}"/>
              </a:ext>
            </a:extLst>
          </p:cNvPr>
          <p:cNvSpPr txBox="1"/>
          <p:nvPr/>
        </p:nvSpPr>
        <p:spPr>
          <a:xfrm>
            <a:off x="6992567" y="688005"/>
            <a:ext cx="4443127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Akordeon</a:t>
            </a:r>
            <a:endParaRPr lang="ru-RU" sz="2400" b="1" dirty="0">
              <a:latin typeface="Comic Sans MS" panose="030F0702030302020204" pitchFamily="66" charset="0"/>
            </a:endParaRP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en-US" sz="2400" dirty="0">
                <a:latin typeface="Comic Sans MS" panose="030F0702030302020204" pitchFamily="66" charset="0"/>
              </a:rPr>
              <a:t>U</a:t>
            </a:r>
            <a:r>
              <a:rPr lang="pl-PL" sz="2400" dirty="0">
                <a:latin typeface="Comic Sans MS" panose="030F0702030302020204" pitchFamily="66" charset="0"/>
              </a:rPr>
              <a:t>staw szeroki język na wałku dziąsłowym. Otwieraj i zamykaj usta bez poruszania językiem.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BEDF79D-6DA8-317C-584F-8A37A1E342B7}"/>
              </a:ext>
            </a:extLst>
          </p:cNvPr>
          <p:cNvSpPr txBox="1"/>
          <p:nvPr/>
        </p:nvSpPr>
        <p:spPr>
          <a:xfrm>
            <a:off x="6968367" y="698357"/>
            <a:ext cx="4478742" cy="31393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200" b="1" dirty="0" err="1">
                <a:latin typeface="Comic Sans MS" panose="030F0702030302020204" pitchFamily="66" charset="0"/>
              </a:rPr>
              <a:t>Dzięcioł</a:t>
            </a:r>
            <a:endParaRPr lang="ru-RU" sz="2200" b="1" dirty="0">
              <a:latin typeface="Comic Sans MS" panose="030F0702030302020204" pitchFamily="66" charset="0"/>
            </a:endParaRPr>
          </a:p>
          <a:p>
            <a:pPr algn="ctr"/>
            <a:endParaRPr lang="ru-RU" sz="2200" b="1" dirty="0">
              <a:latin typeface="Comic Sans MS" panose="030F0702030302020204" pitchFamily="66" charset="0"/>
            </a:endParaRPr>
          </a:p>
          <a:p>
            <a:pPr algn="ctr"/>
            <a:r>
              <a:rPr lang="pl-PL" sz="2200" dirty="0">
                <a:latin typeface="Comic Sans MS" panose="030F0702030302020204" pitchFamily="66" charset="0"/>
              </a:rPr>
              <a:t>Otwórz szeroko usta. Czubek języka uderza rytmicznie w wałek dziąsłowy (tuż za górnymi zębami), jak dziobanie przez dzięcioła. Zacznij wolno, a potem stopniowo zwiększaj tempo uderzeń.</a:t>
            </a:r>
            <a:endParaRPr lang="ru-RU" sz="2200" dirty="0">
              <a:latin typeface="Comic Sans MS" panose="030F0702030302020204" pitchFamily="66" charset="0"/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A12EA2C-5E50-0A99-1A83-5FEECBAF3EF9}"/>
              </a:ext>
            </a:extLst>
          </p:cNvPr>
          <p:cNvGrpSpPr/>
          <p:nvPr/>
        </p:nvGrpSpPr>
        <p:grpSpPr>
          <a:xfrm>
            <a:off x="2011190" y="1086840"/>
            <a:ext cx="2462327" cy="4468281"/>
            <a:chOff x="1898396" y="941855"/>
            <a:chExt cx="2462327" cy="4468281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07900321-6F21-CDF3-4FFE-0AD1C9AEA3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00" t="-1" r="6072" b="6875"/>
            <a:stretch/>
          </p:blipFill>
          <p:spPr>
            <a:xfrm>
              <a:off x="1898396" y="941855"/>
              <a:ext cx="2462327" cy="2387344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23" name="Рисунок 22" descr="Изображение выглядит как музыка, аккордеон, музыкальный инструмент, гармон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F5EF980D-867E-42B3-813A-1B33AA4FB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8397" y="3120912"/>
              <a:ext cx="2289224" cy="2289224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43515876-9C8A-7469-7DA7-E4A938032DB2}"/>
              </a:ext>
            </a:extLst>
          </p:cNvPr>
          <p:cNvGrpSpPr/>
          <p:nvPr/>
        </p:nvGrpSpPr>
        <p:grpSpPr>
          <a:xfrm>
            <a:off x="1930453" y="919513"/>
            <a:ext cx="2449035" cy="4340744"/>
            <a:chOff x="1834462" y="873337"/>
            <a:chExt cx="2449035" cy="4340744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88304420-439E-4FB4-552C-60820D79C4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40" t="2804" r="12449" b="3260"/>
            <a:stretch/>
          </p:blipFill>
          <p:spPr>
            <a:xfrm>
              <a:off x="1834462" y="873337"/>
              <a:ext cx="2449035" cy="2387344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35" name="Рисунок 34" descr="Изображение выглядит как птица, клюв, перо, Дятлообразные&#10;&#10;Автоматически созданное описание">
              <a:extLst>
                <a:ext uri="{FF2B5EF4-FFF2-40B4-BE49-F238E27FC236}">
                  <a16:creationId xmlns:a16="http://schemas.microsoft.com/office/drawing/2014/main" id="{54D619EA-639E-76A5-2222-962DA75AE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5894" y="3314618"/>
              <a:ext cx="1899463" cy="1899463"/>
            </a:xfrm>
            <a:prstGeom prst="rect">
              <a:avLst/>
            </a:prstGeom>
          </p:spPr>
        </p:pic>
      </p:grp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85" y="331363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8000"/>
                            </p:stCondLst>
                            <p:childTnLst>
                              <p:par>
                                <p:cTn id="1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80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9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9" grpId="0"/>
      <p:bldP spid="39" grpId="1"/>
      <p:bldP spid="29" grpId="0"/>
      <p:bldP spid="29" grpId="1"/>
      <p:bldP spid="40" grpId="0"/>
      <p:bldP spid="40" grpId="1"/>
      <p:bldP spid="41" grpId="0"/>
      <p:bldP spid="4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99</Words>
  <Application>Microsoft Office PowerPoint</Application>
  <PresentationFormat>Широкоэкранный</PresentationFormat>
  <Paragraphs>16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25</cp:revision>
  <dcterms:created xsi:type="dcterms:W3CDTF">2024-05-03T09:09:01Z</dcterms:created>
  <dcterms:modified xsi:type="dcterms:W3CDTF">2025-07-04T09:06:58Z</dcterms:modified>
</cp:coreProperties>
</file>