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51FD6"/>
    <a:srgbClr val="F6A82A"/>
    <a:srgbClr val="DD5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65" autoAdjust="0"/>
  </p:normalViewPr>
  <p:slideViewPr>
    <p:cSldViewPr snapToGrid="0">
      <p:cViewPr>
        <p:scale>
          <a:sx n="75" d="100"/>
          <a:sy n="75" d="100"/>
        </p:scale>
        <p:origin x="1278" y="666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2CC78-358C-42A0-AB17-76B776993519}" type="datetimeFigureOut">
              <a:rPr lang="ru-UA" smtClean="0"/>
              <a:t>24.08.2024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5A513-8912-49D0-A880-55613413FA05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56955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35A513-8912-49D0-A880-55613413FA05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933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09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7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46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4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1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9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2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3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0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8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7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5AD07-41A0-4FAD-B7E5-387DEF2F0C2F}" type="datetimeFigureOut">
              <a:rPr lang="en-US" smtClean="0"/>
              <a:t>8/24/2024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03093-0002-42D8-9D58-5BFFF9FFB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0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Красочность, Сирень, шаблон, прямоугольный&#10;&#10;Автоматически созданное описание">
            <a:extLst>
              <a:ext uri="{FF2B5EF4-FFF2-40B4-BE49-F238E27FC236}">
                <a16:creationId xmlns:a16="http://schemas.microsoft.com/office/drawing/2014/main" id="{C60E2147-50D0-5FC8-9FB7-13885704AE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47"/>
          <a:stretch/>
        </p:blipFill>
        <p:spPr>
          <a:xfrm>
            <a:off x="0" y="-1"/>
            <a:ext cx="12191999" cy="6858001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B665622-7840-49AB-F2BC-4B1BDA1A87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0853" y="0"/>
            <a:ext cx="739722" cy="687812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C9FAB45-5DAB-D095-3CB4-C0AB141E02C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5" r="3945"/>
          <a:stretch/>
        </p:blipFill>
        <p:spPr>
          <a:xfrm>
            <a:off x="-47782" y="6032503"/>
            <a:ext cx="956176" cy="943119"/>
          </a:xfrm>
          <a:prstGeom prst="rect">
            <a:avLst/>
          </a:prstGeom>
        </p:spPr>
      </p:pic>
      <p:sp>
        <p:nvSpPr>
          <p:cNvPr id="39" name="Стрелка: вверх 38">
            <a:extLst>
              <a:ext uri="{FF2B5EF4-FFF2-40B4-BE49-F238E27FC236}">
                <a16:creationId xmlns:a16="http://schemas.microsoft.com/office/drawing/2014/main" id="{39FF0173-5493-218B-17C6-DF306B957ACB}"/>
              </a:ext>
            </a:extLst>
          </p:cNvPr>
          <p:cNvSpPr/>
          <p:nvPr/>
        </p:nvSpPr>
        <p:spPr>
          <a:xfrm rot="16200000">
            <a:off x="8575040" y="1800031"/>
            <a:ext cx="956176" cy="2255863"/>
          </a:xfrm>
          <a:prstGeom prst="upArrow">
            <a:avLst>
              <a:gd name="adj1" fmla="val 54050"/>
              <a:gd name="adj2" fmla="val 120396"/>
            </a:avLst>
          </a:prstGeom>
          <a:solidFill>
            <a:schemeClr val="tx1">
              <a:lumMod val="65000"/>
              <a:lumOff val="3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4BFAA642-CCCF-5808-85AE-4D01A7B5CFF4}"/>
              </a:ext>
            </a:extLst>
          </p:cNvPr>
          <p:cNvGrpSpPr/>
          <p:nvPr/>
        </p:nvGrpSpPr>
        <p:grpSpPr>
          <a:xfrm rot="5400000">
            <a:off x="347152" y="221801"/>
            <a:ext cx="6452810" cy="6418789"/>
            <a:chOff x="724522" y="221801"/>
            <a:chExt cx="6452810" cy="6418789"/>
          </a:xfrm>
        </p:grpSpPr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8225A4AE-E4AE-0F85-476E-04EF9D75A19E}"/>
                </a:ext>
              </a:extLst>
            </p:cNvPr>
            <p:cNvGrpSpPr/>
            <p:nvPr/>
          </p:nvGrpSpPr>
          <p:grpSpPr>
            <a:xfrm>
              <a:off x="724522" y="221801"/>
              <a:ext cx="6452810" cy="6418789"/>
              <a:chOff x="105264" y="570662"/>
              <a:chExt cx="5746976" cy="5716676"/>
            </a:xfrm>
          </p:grpSpPr>
          <p:pic>
            <p:nvPicPr>
              <p:cNvPr id="14" name="Picture 4" descr="Колесо Фортуны | Knife Hit вики | Fandom">
                <a:extLst>
                  <a:ext uri="{FF2B5EF4-FFF2-40B4-BE49-F238E27FC236}">
                    <a16:creationId xmlns:a16="http://schemas.microsoft.com/office/drawing/2014/main" id="{6382A3FD-68AD-77A0-B610-31EDAB4570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grayscl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264" y="570662"/>
                <a:ext cx="5746976" cy="571667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5" name="Блок-схема: узел суммирования 14">
                <a:extLst>
                  <a:ext uri="{FF2B5EF4-FFF2-40B4-BE49-F238E27FC236}">
                    <a16:creationId xmlns:a16="http://schemas.microsoft.com/office/drawing/2014/main" id="{1D11473B-0644-C1DA-8ED3-6B600C4F0E29}"/>
                  </a:ext>
                </a:extLst>
              </p:cNvPr>
              <p:cNvSpPr/>
              <p:nvPr/>
            </p:nvSpPr>
            <p:spPr>
              <a:xfrm>
                <a:off x="425502" y="934042"/>
                <a:ext cx="5109694" cy="5029200"/>
              </a:xfrm>
              <a:prstGeom prst="flowChartSummingJunction">
                <a:avLst/>
              </a:prstGeom>
              <a:gradFill flip="none" rotWithShape="1">
                <a:gsLst>
                  <a:gs pos="0">
                    <a:schemeClr val="accent5">
                      <a:lumMod val="5000"/>
                      <a:lumOff val="95000"/>
                    </a:schemeClr>
                  </a:gs>
                  <a:gs pos="99000">
                    <a:schemeClr val="accent5">
                      <a:lumMod val="45000"/>
                      <a:lumOff val="55000"/>
                    </a:schemeClr>
                  </a:gs>
                  <a:gs pos="100000">
                    <a:schemeClr val="accent5">
                      <a:lumMod val="30000"/>
                      <a:lumOff val="70000"/>
                    </a:schemeClr>
                  </a:gs>
                </a:gsLst>
                <a:lin ang="5400000" scaled="1"/>
                <a:tileRect/>
              </a:gradFill>
              <a:ln>
                <a:solidFill>
                  <a:srgbClr val="002060"/>
                </a:solidFill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16" name="Рисунок 15" descr="Изображение выглядит как Зуб, человек, губа, кожа&#10;&#10;Автоматически созданное описание">
              <a:extLst>
                <a:ext uri="{FF2B5EF4-FFF2-40B4-BE49-F238E27FC236}">
                  <a16:creationId xmlns:a16="http://schemas.microsoft.com/office/drawing/2014/main" id="{FD27D144-5677-1CB4-0EA2-0DE0121309F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44" r="1565" b="1992"/>
            <a:stretch/>
          </p:blipFill>
          <p:spPr>
            <a:xfrm>
              <a:off x="4679310" y="2449874"/>
              <a:ext cx="1964771" cy="1446033"/>
            </a:xfrm>
            <a:prstGeom prst="ellipse">
              <a:avLst/>
            </a:prstGeom>
          </p:spPr>
        </p:pic>
        <p:pic>
          <p:nvPicPr>
            <p:cNvPr id="18" name="Рисунок 17" descr="Изображение выглядит как кожа, губа, Зуб, человек&#10;&#10;Автоматически созданное описание">
              <a:extLst>
                <a:ext uri="{FF2B5EF4-FFF2-40B4-BE49-F238E27FC236}">
                  <a16:creationId xmlns:a16="http://schemas.microsoft.com/office/drawing/2014/main" id="{E29D0782-406B-3D13-84D6-66D98DA906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39" t="2333" r="5706" b="2794"/>
            <a:stretch/>
          </p:blipFill>
          <p:spPr>
            <a:xfrm rot="5400000">
              <a:off x="3298862" y="4373517"/>
              <a:ext cx="1870172" cy="1446033"/>
            </a:xfrm>
            <a:prstGeom prst="ellipse">
              <a:avLst/>
            </a:prstGeom>
          </p:spPr>
        </p:pic>
        <p:pic>
          <p:nvPicPr>
            <p:cNvPr id="22" name="Рисунок 21" descr="Изображение выглядит как кожа, человек, Зуб, губа&#10;&#10;Автоматически созданное описание">
              <a:extLst>
                <a:ext uri="{FF2B5EF4-FFF2-40B4-BE49-F238E27FC236}">
                  <a16:creationId xmlns:a16="http://schemas.microsoft.com/office/drawing/2014/main" id="{CC4195D3-433C-D321-0EA0-B161D07571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97" t="1978" r="1484" b="1892"/>
            <a:stretch/>
          </p:blipFill>
          <p:spPr>
            <a:xfrm rot="10800000">
              <a:off x="1242975" y="3044769"/>
              <a:ext cx="1955118" cy="1442134"/>
            </a:xfrm>
            <a:prstGeom prst="ellipse">
              <a:avLst/>
            </a:prstGeom>
          </p:spPr>
        </p:pic>
        <p:pic>
          <p:nvPicPr>
            <p:cNvPr id="27" name="Рисунок 26" descr="Изображение выглядит как Зуб, человек, губа, кожа&#10;&#10;Автоматически созданное описание">
              <a:extLst>
                <a:ext uri="{FF2B5EF4-FFF2-40B4-BE49-F238E27FC236}">
                  <a16:creationId xmlns:a16="http://schemas.microsoft.com/office/drawing/2014/main" id="{B3C59D02-A9DD-1AAF-351C-B68350F9A0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8" t="1679" r="3342" b="2904"/>
            <a:stretch/>
          </p:blipFill>
          <p:spPr>
            <a:xfrm rot="15973883">
              <a:off x="2607869" y="1047634"/>
              <a:ext cx="1955119" cy="1455425"/>
            </a:xfrm>
            <a:prstGeom prst="ellipse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FE801E8-D58A-FCBD-9F7B-B505B666CC20}"/>
              </a:ext>
            </a:extLst>
          </p:cNvPr>
          <p:cNvSpPr txBox="1"/>
          <p:nvPr/>
        </p:nvSpPr>
        <p:spPr>
          <a:xfrm>
            <a:off x="4837461" y="4019885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CA622C-996B-7057-8A28-6A1F3B589056}"/>
              </a:ext>
            </a:extLst>
          </p:cNvPr>
          <p:cNvSpPr txBox="1"/>
          <p:nvPr/>
        </p:nvSpPr>
        <p:spPr>
          <a:xfrm>
            <a:off x="4846681" y="4013869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26AF47-1772-84E9-4724-E61FB8B4AB13}"/>
              </a:ext>
            </a:extLst>
          </p:cNvPr>
          <p:cNvSpPr txBox="1"/>
          <p:nvPr/>
        </p:nvSpPr>
        <p:spPr>
          <a:xfrm>
            <a:off x="4855213" y="4019885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ECF4E6-2E43-3843-110B-A34B7CCAF660}"/>
              </a:ext>
            </a:extLst>
          </p:cNvPr>
          <p:cNvSpPr txBox="1"/>
          <p:nvPr/>
        </p:nvSpPr>
        <p:spPr>
          <a:xfrm>
            <a:off x="4855212" y="4009215"/>
            <a:ext cx="8903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923C77A7-F099-4B8F-E1F0-BDCAF7B0147D}"/>
              </a:ext>
            </a:extLst>
          </p:cNvPr>
          <p:cNvSpPr/>
          <p:nvPr/>
        </p:nvSpPr>
        <p:spPr>
          <a:xfrm>
            <a:off x="6838457" y="4187432"/>
            <a:ext cx="4979448" cy="2453157"/>
          </a:xfrm>
          <a:prstGeom prst="roundRect">
            <a:avLst/>
          </a:prstGeom>
          <a:solidFill>
            <a:schemeClr val="lt1">
              <a:alpha val="91000"/>
            </a:schemeClr>
          </a:solidFill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6A0703-5484-11B1-C559-4AABE93F9B9B}"/>
              </a:ext>
            </a:extLst>
          </p:cNvPr>
          <p:cNvSpPr txBox="1"/>
          <p:nvPr/>
        </p:nvSpPr>
        <p:spPr>
          <a:xfrm>
            <a:off x="6878924" y="4227936"/>
            <a:ext cx="49794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Comic Sans MS" panose="030F0702030302020204" pitchFamily="66" charset="0"/>
              </a:rPr>
              <a:t>Катушка</a:t>
            </a:r>
          </a:p>
          <a:p>
            <a:pPr algn="ctr"/>
            <a:endParaRPr lang="ru-RU" sz="2400" dirty="0">
              <a:latin typeface="Comic Sans MS" panose="030F0702030302020204" pitchFamily="66" charset="0"/>
            </a:endParaRPr>
          </a:p>
          <a:p>
            <a:pPr algn="ctr"/>
            <a:r>
              <a:rPr lang="ru-RU" sz="2400" dirty="0">
                <a:latin typeface="Comic Sans MS" panose="030F0702030302020204" pitchFamily="66" charset="0"/>
              </a:rPr>
              <a:t>Открыть рот. Кончик языка упереть в нижние зубы. Язык выгибать вверх, затем расслаблять.</a:t>
            </a:r>
            <a:endParaRPr lang="ru-UA" sz="2400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B8C230-24E0-4931-1DB7-18E7DB46DAFD}"/>
              </a:ext>
            </a:extLst>
          </p:cNvPr>
          <p:cNvSpPr txBox="1"/>
          <p:nvPr/>
        </p:nvSpPr>
        <p:spPr>
          <a:xfrm>
            <a:off x="6856113" y="4227935"/>
            <a:ext cx="49794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Comic Sans MS" panose="030F0702030302020204" pitchFamily="66" charset="0"/>
              </a:rPr>
              <a:t>Кошка</a:t>
            </a:r>
          </a:p>
          <a:p>
            <a:pPr algn="ctr"/>
            <a:endParaRPr lang="ru-RU" sz="2400" dirty="0">
              <a:latin typeface="Comic Sans MS" panose="030F0702030302020204" pitchFamily="66" charset="0"/>
            </a:endParaRPr>
          </a:p>
          <a:p>
            <a:pPr algn="ctr"/>
            <a:r>
              <a:rPr lang="ru-RU" sz="2400" dirty="0">
                <a:latin typeface="Comic Sans MS" panose="030F0702030302020204" pitchFamily="66" charset="0"/>
              </a:rPr>
              <a:t>Открыть рот. Кончик языка упереть в нижние зубы, язык выгнуть вверх.</a:t>
            </a:r>
            <a:endParaRPr lang="ru-UA" sz="2400" dirty="0">
              <a:latin typeface="Comic Sans MS" panose="030F0702030302020204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139BC3-B38B-C53F-15D7-BA590DFE9AB4}"/>
              </a:ext>
            </a:extLst>
          </p:cNvPr>
          <p:cNvSpPr txBox="1"/>
          <p:nvPr/>
        </p:nvSpPr>
        <p:spPr>
          <a:xfrm>
            <a:off x="6878924" y="4205503"/>
            <a:ext cx="49794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Comic Sans MS" panose="030F0702030302020204" pitchFamily="66" charset="0"/>
              </a:rPr>
              <a:t>Месим тесто</a:t>
            </a:r>
          </a:p>
          <a:p>
            <a:pPr algn="ctr"/>
            <a:endParaRPr lang="ru-RU" sz="2400" dirty="0">
              <a:latin typeface="Comic Sans MS" panose="030F0702030302020204" pitchFamily="66" charset="0"/>
            </a:endParaRPr>
          </a:p>
          <a:p>
            <a:pPr algn="ctr"/>
            <a:r>
              <a:rPr lang="ru-RU" sz="2400" dirty="0">
                <a:latin typeface="Comic Sans MS" panose="030F0702030302020204" pitchFamily="66" charset="0"/>
              </a:rPr>
              <a:t>Приоткрыть рот, спокойно положить язык на нижнюю губу и, пошлёпывая губами произнести: </a:t>
            </a:r>
            <a:r>
              <a:rPr lang="ru-RU" sz="2400" dirty="0" err="1">
                <a:latin typeface="Comic Sans MS" panose="030F0702030302020204" pitchFamily="66" charset="0"/>
              </a:rPr>
              <a:t>пя-пя-пя</a:t>
            </a:r>
            <a:r>
              <a:rPr lang="ru-RU" sz="2400" dirty="0">
                <a:latin typeface="Comic Sans MS" panose="030F0702030302020204" pitchFamily="66" charset="0"/>
              </a:rPr>
              <a:t>…</a:t>
            </a:r>
            <a:endParaRPr lang="ru-UA" sz="2400" dirty="0">
              <a:latin typeface="Comic Sans MS" panose="030F0702030302020204" pitchFamily="66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09BC36-8959-70C7-B3FC-73C0729C669C}"/>
              </a:ext>
            </a:extLst>
          </p:cNvPr>
          <p:cNvSpPr txBox="1"/>
          <p:nvPr/>
        </p:nvSpPr>
        <p:spPr>
          <a:xfrm>
            <a:off x="6865401" y="4227934"/>
            <a:ext cx="49794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Comic Sans MS" panose="030F0702030302020204" pitchFamily="66" charset="0"/>
              </a:rPr>
              <a:t>Лопата</a:t>
            </a:r>
          </a:p>
          <a:p>
            <a:pPr algn="ctr"/>
            <a:endParaRPr lang="ru-RU" sz="2400" dirty="0">
              <a:latin typeface="Comic Sans MS" panose="030F0702030302020204" pitchFamily="66" charset="0"/>
            </a:endParaRPr>
          </a:p>
          <a:p>
            <a:pPr algn="ctr"/>
            <a:r>
              <a:rPr lang="ru-RU" sz="2400" dirty="0">
                <a:latin typeface="Comic Sans MS" panose="030F0702030302020204" pitchFamily="66" charset="0"/>
              </a:rPr>
              <a:t>Рот приоткрыть. Широкий, расслабленный язык положить на нижнюю губу.</a:t>
            </a:r>
            <a:endParaRPr lang="ru-UA" sz="2400" dirty="0">
              <a:latin typeface="Comic Sans MS" panose="030F0702030302020204" pitchFamily="66" charset="0"/>
            </a:endParaRPr>
          </a:p>
        </p:txBody>
      </p:sp>
      <p:pic>
        <p:nvPicPr>
          <p:cNvPr id="12" name="Рисунок 11" descr="Изображение выглядит как рисунок, Предметная фотография, кружка&#10;&#10;Автоматически созданное описание">
            <a:extLst>
              <a:ext uri="{FF2B5EF4-FFF2-40B4-BE49-F238E27FC236}">
                <a16:creationId xmlns:a16="http://schemas.microsoft.com/office/drawing/2014/main" id="{ED0EF61A-C19F-4561-5C5A-AF21138AF306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010" b="1719"/>
          <a:stretch/>
        </p:blipFill>
        <p:spPr>
          <a:xfrm>
            <a:off x="6797991" y="-723234"/>
            <a:ext cx="4327094" cy="5344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14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" grpId="0"/>
      <p:bldP spid="8" grpId="1"/>
      <p:bldP spid="7" grpId="0"/>
      <p:bldP spid="7" grpId="1"/>
      <p:bldP spid="9" grpId="0"/>
      <p:bldP spid="9" grpId="1"/>
      <p:bldP spid="20" grpId="0"/>
      <p:bldP spid="20" grpId="1"/>
      <p:bldP spid="11" grpId="0"/>
      <p:bldP spid="11" grpId="1"/>
      <p:bldP spid="21" grpId="0"/>
      <p:bldP spid="21" grpId="1"/>
      <p:bldP spid="13" grpId="0"/>
      <p:bldP spid="13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70</Words>
  <Application>Microsoft Office PowerPoint</Application>
  <PresentationFormat>Широкоэкранный</PresentationFormat>
  <Paragraphs>17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Comic Sans MS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Марианна</dc:creator>
  <cp:lastModifiedBy>Администратор</cp:lastModifiedBy>
  <cp:revision>28</cp:revision>
  <dcterms:created xsi:type="dcterms:W3CDTF">2024-05-03T09:09:01Z</dcterms:created>
  <dcterms:modified xsi:type="dcterms:W3CDTF">2024-08-24T11:32:04Z</dcterms:modified>
</cp:coreProperties>
</file>