
<file path=[Content_Types].xml><?xml version="1.0" encoding="utf-8"?>
<Types xmlns="http://schemas.openxmlformats.org/package/2006/content-types">
  <Default Extension="jpeg" ContentType="image/jpeg"/>
  <Default Extension="png" ContentType="image/png"/>
  <Default Extension="png_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351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AB4BC-94B5-3D27-AD31-12407E7D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BF60A-591F-A0C5-00D3-8598DB4B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FA09A-B9A6-6723-AB83-AFC10954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7FBD6-C7AF-BCA8-5EF0-4321D218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74898-0852-5288-5DCC-BD83BA4F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56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55B4E-EC8A-DC90-E40D-92425DDA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9D7551-7E62-DD18-973F-C3E186E5C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1E595-3E68-7590-3B95-FDF413E5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37FEF-618A-18EE-0068-5C500F2A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22603-72C4-9BE1-3C4C-8A251E33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941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D293E-A82F-DC34-806C-96F042179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CD843D-5B89-BF2D-30C9-ABBB98D27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93009-A281-5885-549D-068BF257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85A8C-A42C-9641-8DE0-3944D1A1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EDE33-48DB-107C-7B4B-F61E9675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39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A5F66-06FE-8DD6-90C6-51DCB88C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53862-4C3C-2B0C-DC2E-29FF141E3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631B-77C2-8053-38C5-744D1456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3DA7F-AAE6-B6FB-3DB1-CE6B79D8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B08D0-A551-D082-A49D-8A5DFFFD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7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0B96E-BD15-CE5C-2055-6323CF3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BC4EC2-0626-0209-99B7-FE49EC252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9A784-95D8-0387-9B9B-79C02641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26E4E-B714-008F-F0C3-78F4E6C1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DB2B7-C267-D932-5995-25DE0EFC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08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A5ABF-6F17-E91F-F243-E995B228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89528-443A-6F25-747E-CB8993460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E45F1-2AB9-0219-425B-15AA6CF19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8F418-8A4B-52C8-675B-8922EA4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52A702-8A8C-DA1B-D475-C205B8F6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2FED55-84AB-BE5A-CD4B-830F80C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219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BDCFD-AD46-6375-7054-648EF5E5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D197D-12DB-DE24-EE94-31216E5FB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66DCD-4BBE-204D-EE23-0EEB6B79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45B99-767D-1DF8-D091-3A04435A5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35EBC-15AA-A199-912F-7699C79B9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BC31A-C782-8150-96FC-2B186B26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3E860B-8151-8102-3248-5B02E1C7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034B56-05A7-0365-7162-59B0F54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505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E9522-9215-681D-D951-156BF90C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F76213-6559-B1B0-33F1-96CB52EC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2B39B7-A617-2917-9B51-42BC2F8F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D25A37-4849-B31F-0A84-81D50259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91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4B6EC3-5869-0406-A99E-E4BB5F50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1AB8B0-351F-B449-4B5C-F89EB522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4E9D89-5A7D-EB71-D2D4-9AA2E628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83F07-812C-33E5-92C8-97E40843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11C82-119C-8588-AD6D-8DDAFFEE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657598-D8DA-856E-2F72-04FF1E934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16BFB0-24B4-70CD-64B0-6150B6CA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9505F-C225-ADE1-A579-DEF43579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3A2D7-313A-8A97-F7DC-55CED162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270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DDF6B-3FFA-41D8-67BE-A790EC85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C76500-CEBE-39EB-6AE1-BA740F2F7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1C460-1FFF-84FF-20D5-6AF179562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F2899-5A0C-3C94-4F33-FFF9D4FE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9C0995-3A17-0CE6-42F6-778E894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42C9F-7F38-9F84-4141-F9949B3D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596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3CF7-1C16-25D5-49AC-8459DE3A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A2CB8-8462-0213-F10C-92BCB21F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9CB31-1C33-6D79-C231-43A5047BA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D4F91-8C8A-43BB-B0D3-A363E5884E23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182BD-6F5E-0A41-D3DB-E6EF4DD6A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524A5-9957-258A-8B5A-539245AC8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5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_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48195D96-9BAA-8AE1-355E-B51B158AF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5" name="Picture 5" descr="Без назви-1">
            <a:extLst>
              <a:ext uri="{FF2B5EF4-FFF2-40B4-BE49-F238E27FC236}">
                <a16:creationId xmlns:a16="http://schemas.microsoft.com/office/drawing/2014/main" id="{06C75CB5-F145-9C0C-0401-9D48B152B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03" y="3360906"/>
            <a:ext cx="2949058" cy="2949058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72BE95C4-EE2A-F736-96A4-B9163ECF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7B49D9-EE3B-FA5D-2049-1FF40FFAD4E9}"/>
              </a:ext>
            </a:extLst>
          </p:cNvPr>
          <p:cNvSpPr/>
          <p:nvPr/>
        </p:nvSpPr>
        <p:spPr>
          <a:xfrm>
            <a:off x="3454400" y="303456"/>
            <a:ext cx="8394699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00;p2">
            <a:extLst>
              <a:ext uri="{FF2B5EF4-FFF2-40B4-BE49-F238E27FC236}">
                <a16:creationId xmlns:a16="http://schemas.microsoft.com/office/drawing/2014/main" id="{B7C1490D-F392-44B0-A85F-7B3BD3EF4AB9}"/>
              </a:ext>
            </a:extLst>
          </p:cNvPr>
          <p:cNvSpPr txBox="1"/>
          <p:nvPr/>
        </p:nvSpPr>
        <p:spPr>
          <a:xfrm>
            <a:off x="3689985" y="275118"/>
            <a:ext cx="7736059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У зоопарку</a:t>
            </a:r>
          </a:p>
          <a:p>
            <a:pPr lvl="0" algn="ctr"/>
            <a:endParaRPr lang="ru-RU" sz="36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Вчора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Рома та Рая були у зоопарку. Там вони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бачили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багато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різних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тварин та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птахів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. Ром</a:t>
            </a:r>
            <a:r>
              <a:rPr lang="uk-UA" sz="3600" dirty="0"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особливо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сподобалися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тигри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пантери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, 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Раї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—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строкаті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зебри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та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жирафи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. Рома та Рая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розпитували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екскурсовода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, де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живуть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ці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тварини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, і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чим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їх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latin typeface="Calibri"/>
                <a:ea typeface="Calibri"/>
                <a:cs typeface="Calibri"/>
                <a:sym typeface="Calibri"/>
              </a:rPr>
              <a:t>годують</a:t>
            </a:r>
            <a:r>
              <a:rPr lang="ru-RU" sz="3600" dirty="0">
                <a:latin typeface="Calibri"/>
                <a:ea typeface="Calibri"/>
                <a:cs typeface="Calibri"/>
                <a:sym typeface="Calibri"/>
              </a:rPr>
              <a:t> у зоопарку.</a:t>
            </a:r>
            <a:endParaRPr sz="3600" i="0" dirty="0"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4" name="Google Shape;100;p2">
            <a:extLst>
              <a:ext uri="{FF2B5EF4-FFF2-40B4-BE49-F238E27FC236}">
                <a16:creationId xmlns:a16="http://schemas.microsoft.com/office/drawing/2014/main" id="{FBD6A759-393C-1640-3854-F01C7443EA98}"/>
              </a:ext>
            </a:extLst>
          </p:cNvPr>
          <p:cNvSpPr txBox="1"/>
          <p:nvPr/>
        </p:nvSpPr>
        <p:spPr>
          <a:xfrm>
            <a:off x="3042743" y="1034164"/>
            <a:ext cx="692163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Де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вчора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були Рома та Рая?</a:t>
            </a: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7" name="Google Shape;100;p2">
            <a:extLst>
              <a:ext uri="{FF2B5EF4-FFF2-40B4-BE49-F238E27FC236}">
                <a16:creationId xmlns:a16="http://schemas.microsoft.com/office/drawing/2014/main" id="{B19CDBF0-0A70-6603-242D-01621F933167}"/>
              </a:ext>
            </a:extLst>
          </p:cNvPr>
          <p:cNvSpPr txBox="1"/>
          <p:nvPr/>
        </p:nvSpPr>
        <p:spPr>
          <a:xfrm>
            <a:off x="3118486" y="2646056"/>
            <a:ext cx="71188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8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Кого вони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бачили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 зоопарку?</a:t>
            </a: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9" name="Google Shape;100;p2">
            <a:extLst>
              <a:ext uri="{FF2B5EF4-FFF2-40B4-BE49-F238E27FC236}">
                <a16:creationId xmlns:a16="http://schemas.microsoft.com/office/drawing/2014/main" id="{F1F13036-3371-37D5-75A6-F2F9059BA75B}"/>
              </a:ext>
            </a:extLst>
          </p:cNvPr>
          <p:cNvSpPr txBox="1"/>
          <p:nvPr/>
        </p:nvSpPr>
        <p:spPr>
          <a:xfrm>
            <a:off x="2169583" y="4162788"/>
            <a:ext cx="925646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Які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тварини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сподобалися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Ромі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23" name="Google Shape;100;p2">
            <a:extLst>
              <a:ext uri="{FF2B5EF4-FFF2-40B4-BE49-F238E27FC236}">
                <a16:creationId xmlns:a16="http://schemas.microsoft.com/office/drawing/2014/main" id="{D2A48828-1833-46D1-C2B8-F8D4E67D8F43}"/>
              </a:ext>
            </a:extLst>
          </p:cNvPr>
          <p:cNvSpPr txBox="1"/>
          <p:nvPr/>
        </p:nvSpPr>
        <p:spPr>
          <a:xfrm>
            <a:off x="3414078" y="2642971"/>
            <a:ext cx="838545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6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Про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розпитували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діти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екскурсовода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9" name="Рисунок 8" descr="Изображение выглядит как Торт на день рождения, мультфильм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360207-F278-2EF2-70C3-B5C8D2BFD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479" y="619733"/>
            <a:ext cx="1988118" cy="1988118"/>
          </a:xfrm>
          <a:prstGeom prst="rect">
            <a:avLst/>
          </a:prstGeom>
        </p:spPr>
      </p:pic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F67AE72-1DAC-24A9-2EFB-D4238499DFD6}"/>
              </a:ext>
            </a:extLst>
          </p:cNvPr>
          <p:cNvGrpSpPr/>
          <p:nvPr/>
        </p:nvGrpSpPr>
        <p:grpSpPr>
          <a:xfrm>
            <a:off x="9537514" y="2721057"/>
            <a:ext cx="2262017" cy="1783500"/>
            <a:chOff x="9434000" y="2427263"/>
            <a:chExt cx="2262017" cy="1783500"/>
          </a:xfrm>
        </p:grpSpPr>
        <p:pic>
          <p:nvPicPr>
            <p:cNvPr id="27" name="Рисунок 26" descr="Изображение выглядит как птица, попугай, клюв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FE8924E2-D319-EAE3-EB0F-CB8DCFAA9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3497" y="2506538"/>
              <a:ext cx="752520" cy="89172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лон, млекопитающее, Слоны и мамонты, Индийский слон&#10;&#10;Автоматически созданное описание">
              <a:extLst>
                <a:ext uri="{FF2B5EF4-FFF2-40B4-BE49-F238E27FC236}">
                  <a16:creationId xmlns:a16="http://schemas.microsoft.com/office/drawing/2014/main" id="{CD6260D8-CC0C-5449-B574-BC0B1C83A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000" y="2427263"/>
              <a:ext cx="1742481" cy="1742481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F8982D02-225D-1222-CDE8-5F821BEB1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0229" y="3092229"/>
              <a:ext cx="1118534" cy="1118534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288787E6-3547-04DC-B0DC-AF040C3A7695}"/>
              </a:ext>
            </a:extLst>
          </p:cNvPr>
          <p:cNvGrpSpPr/>
          <p:nvPr/>
        </p:nvGrpSpPr>
        <p:grpSpPr>
          <a:xfrm>
            <a:off x="7865754" y="4635280"/>
            <a:ext cx="3196366" cy="1818976"/>
            <a:chOff x="8436807" y="4619890"/>
            <a:chExt cx="3196366" cy="1818976"/>
          </a:xfrm>
        </p:grpSpPr>
        <p:pic>
          <p:nvPicPr>
            <p:cNvPr id="39" name="Рисунок 38" descr="Изображение выглядит как млекопитающее, Большие кошки, ягуар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E18EB9CD-0525-3371-3117-6CB634F41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4197" y="4619890"/>
              <a:ext cx="1818976" cy="1818976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B2D1C068-E2FE-A012-F4DF-5B8430656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36807" y="4619890"/>
              <a:ext cx="1717128" cy="1717128"/>
            </a:xfrm>
            <a:prstGeom prst="rect">
              <a:avLst/>
            </a:prstGeom>
          </p:spPr>
        </p:pic>
      </p:grpSp>
      <p:sp>
        <p:nvSpPr>
          <p:cNvPr id="21" name="Google Shape;100;p2">
            <a:extLst>
              <a:ext uri="{FF2B5EF4-FFF2-40B4-BE49-F238E27FC236}">
                <a16:creationId xmlns:a16="http://schemas.microsoft.com/office/drawing/2014/main" id="{88210EED-9E7F-9C68-F526-01E67C95C144}"/>
              </a:ext>
            </a:extLst>
          </p:cNvPr>
          <p:cNvSpPr txBox="1"/>
          <p:nvPr/>
        </p:nvSpPr>
        <p:spPr>
          <a:xfrm>
            <a:off x="3481265" y="1051006"/>
            <a:ext cx="876897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28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Які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тварини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сподобалися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Раї</a:t>
            </a:r>
            <a:r>
              <a:rPr lang="ru-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F8694BEB-2BB8-3F79-3B79-5FD4DF1F6E06}"/>
              </a:ext>
            </a:extLst>
          </p:cNvPr>
          <p:cNvGrpSpPr/>
          <p:nvPr/>
        </p:nvGrpSpPr>
        <p:grpSpPr>
          <a:xfrm>
            <a:off x="9301899" y="802092"/>
            <a:ext cx="2722194" cy="1885034"/>
            <a:chOff x="8802826" y="1327716"/>
            <a:chExt cx="2722194" cy="1885034"/>
          </a:xfrm>
        </p:grpSpPr>
        <p:pic>
          <p:nvPicPr>
            <p:cNvPr id="35" name="Рисунок 34" descr="Изображение выглядит как млекопитающее, зебра, зарисовка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A1AAE439-63F2-2C10-8BCA-C3926CD74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2826" y="1776618"/>
              <a:ext cx="1436132" cy="1436132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лекопитающее, жираф, Жирафовые, Земное живот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40DD7770-2EC5-1C97-4259-45D8671B8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3585" y="1327716"/>
              <a:ext cx="1831435" cy="1831435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85D02BBE-CCA2-B39E-084B-6370E1708534}"/>
              </a:ext>
            </a:extLst>
          </p:cNvPr>
          <p:cNvGrpSpPr/>
          <p:nvPr/>
        </p:nvGrpSpPr>
        <p:grpSpPr>
          <a:xfrm>
            <a:off x="6146353" y="3169467"/>
            <a:ext cx="4994085" cy="2639592"/>
            <a:chOff x="6204219" y="3645251"/>
            <a:chExt cx="4994085" cy="2639592"/>
          </a:xfrm>
        </p:grpSpPr>
        <p:pic>
          <p:nvPicPr>
            <p:cNvPr id="11" name="Рисунок 10" descr="Изображение выглядит как вода, дерево, пальма, карт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DC842AF-56B5-55B8-32A0-03127149A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411"/>
            <a:stretch/>
          </p:blipFill>
          <p:spPr>
            <a:xfrm>
              <a:off x="6204219" y="3645251"/>
              <a:ext cx="3089145" cy="26395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1" name="Рисунок 30" descr="Изображение выглядит как банан, фрукт, Банан Саба, План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1AA4E3F2-B701-30C0-5E39-D9B273E07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6915" y="4012002"/>
              <a:ext cx="1861389" cy="1744154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85C07A4F-CB9B-EB99-AAFB-03F9E0AAF198}"/>
              </a:ext>
            </a:extLst>
          </p:cNvPr>
          <p:cNvGrpSpPr/>
          <p:nvPr/>
        </p:nvGrpSpPr>
        <p:grpSpPr>
          <a:xfrm>
            <a:off x="2617276" y="323917"/>
            <a:ext cx="10414425" cy="6094439"/>
            <a:chOff x="2591366" y="320141"/>
            <a:chExt cx="10414425" cy="6094439"/>
          </a:xfrm>
        </p:grpSpPr>
        <p:pic>
          <p:nvPicPr>
            <p:cNvPr id="70" name="Рисунок 69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CBDC6322-8C2B-F652-941A-B7415AC8B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6"/>
            <a:stretch/>
          </p:blipFill>
          <p:spPr>
            <a:xfrm>
              <a:off x="3467844" y="320141"/>
              <a:ext cx="8381255" cy="60944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DB407FA9-5414-0B4F-A32D-2EF8F3DD8FB8}"/>
                </a:ext>
              </a:extLst>
            </p:cNvPr>
            <p:cNvSpPr/>
            <p:nvPr/>
          </p:nvSpPr>
          <p:spPr>
            <a:xfrm>
              <a:off x="4803914" y="474865"/>
              <a:ext cx="5889753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Вчора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Рома та Рая були </a:t>
              </a:r>
            </a:p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у зоопарку.</a:t>
              </a:r>
            </a:p>
          </p:txBody>
        </p:sp>
        <p:pic>
          <p:nvPicPr>
            <p:cNvPr id="73" name="Рисунок 72" descr="Изображение выглядит как Торт на день рождения, мультфильм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24E5751-3759-44C9-7273-6D9B1353F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540" y="1827200"/>
              <a:ext cx="4324899" cy="4324899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7644F63-8BB9-C344-FDE0-F22608953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5489" y="1511975"/>
              <a:ext cx="4550302" cy="4774756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659DF98F-AB98-FAC0-4C74-05DA74E57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366" y="2018561"/>
              <a:ext cx="4324899" cy="4324899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B9323FCF-0B11-CD16-CFD2-425A3E01C168}"/>
              </a:ext>
            </a:extLst>
          </p:cNvPr>
          <p:cNvGrpSpPr/>
          <p:nvPr/>
        </p:nvGrpSpPr>
        <p:grpSpPr>
          <a:xfrm>
            <a:off x="2986909" y="316726"/>
            <a:ext cx="9776562" cy="6158363"/>
            <a:chOff x="12549649" y="-6004220"/>
            <a:chExt cx="9776562" cy="6158363"/>
          </a:xfrm>
        </p:grpSpPr>
        <p:pic>
          <p:nvPicPr>
            <p:cNvPr id="80" name="Рисунок 79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94CC1605-8CC8-840E-455D-ECFA906C4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6"/>
            <a:stretch/>
          </p:blipFill>
          <p:spPr>
            <a:xfrm>
              <a:off x="13068478" y="-6004220"/>
              <a:ext cx="8381255" cy="60944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5D3E367F-45DB-9915-D22D-595A0AF0EC46}"/>
                </a:ext>
              </a:extLst>
            </p:cNvPr>
            <p:cNvSpPr/>
            <p:nvPr/>
          </p:nvSpPr>
          <p:spPr>
            <a:xfrm>
              <a:off x="13524500" y="-5849496"/>
              <a:ext cx="7649850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Там вони </a:t>
              </a:r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бачили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багато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різних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</a:p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тварин та </a:t>
              </a:r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птахів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.</a:t>
              </a:r>
            </a:p>
          </p:txBody>
        </p:sp>
        <p:pic>
          <p:nvPicPr>
            <p:cNvPr id="83" name="Рисунок 82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7F6F0069-D324-D0C4-C579-CA6A280E9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31911" y="-3760135"/>
              <a:ext cx="3394300" cy="3561732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1AE88C5-B68E-490D-2E02-47CDFA1F1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3458" y="-3424564"/>
              <a:ext cx="3226161" cy="3226161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млекопитающее, жираф, Жирафовые, Земное живот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2C364974-80A5-2E3F-C3C5-037679937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0884" y="-4800714"/>
              <a:ext cx="4545041" cy="4545041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слон, млекопитающее, Слоны и мамонты, Индийский слон&#10;&#10;Автоматически созданное описание">
              <a:extLst>
                <a:ext uri="{FF2B5EF4-FFF2-40B4-BE49-F238E27FC236}">
                  <a16:creationId xmlns:a16="http://schemas.microsoft.com/office/drawing/2014/main" id="{EE61739F-777A-8A58-CBB6-B6B0B0818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9649" y="-3931160"/>
              <a:ext cx="4085303" cy="4085303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0761218D-CA8E-BBFC-2B21-8579FBC75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984652" y="-2699391"/>
              <a:ext cx="2699391" cy="2699391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птица, попугай, клюв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2AC81275-F3D0-5C75-BF45-19ADB5FDE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99415" y="-4585407"/>
              <a:ext cx="1071854" cy="127013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CE8CF49B-86D0-65C0-AF44-2B79585683CA}"/>
              </a:ext>
            </a:extLst>
          </p:cNvPr>
          <p:cNvGrpSpPr/>
          <p:nvPr/>
        </p:nvGrpSpPr>
        <p:grpSpPr>
          <a:xfrm>
            <a:off x="3479828" y="279274"/>
            <a:ext cx="8381255" cy="6249163"/>
            <a:chOff x="12867633" y="1139001"/>
            <a:chExt cx="8381255" cy="6249163"/>
          </a:xfrm>
        </p:grpSpPr>
        <p:pic>
          <p:nvPicPr>
            <p:cNvPr id="95" name="Рисунок 94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3DB0ED2B-C84B-1399-1238-340079ABC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6"/>
            <a:stretch/>
          </p:blipFill>
          <p:spPr>
            <a:xfrm>
              <a:off x="12867633" y="1139001"/>
              <a:ext cx="8381255" cy="60944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5B0A99CE-1000-C916-9FF3-E18D238AF20F}"/>
                </a:ext>
              </a:extLst>
            </p:cNvPr>
            <p:cNvSpPr/>
            <p:nvPr/>
          </p:nvSpPr>
          <p:spPr>
            <a:xfrm>
              <a:off x="13705168" y="1293725"/>
              <a:ext cx="6886822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Ромі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особливо </a:t>
              </a:r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сподобалися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</a:p>
            <a:p>
              <a:pPr algn="ctr"/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тигри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та </a:t>
              </a:r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пантери</a:t>
              </a:r>
              <a:endPara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97" name="Рисунок 9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C8375BE-991C-0A5E-259C-7F21A4018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2188" y="2613407"/>
              <a:ext cx="4550302" cy="4774757"/>
            </a:xfrm>
            <a:prstGeom prst="rect">
              <a:avLst/>
            </a:prstGeom>
          </p:spPr>
        </p:pic>
        <p:pic>
          <p:nvPicPr>
            <p:cNvPr id="101" name="Рисунок 100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E64D6A06-1630-5B9D-A434-F6AAFAE1A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296335" y="4315993"/>
              <a:ext cx="2699391" cy="2699391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млекопитающее, Большие кошки, ягуар, Вибриссы&#10;&#10;Автоматически созданное описание">
              <a:extLst>
                <a:ext uri="{FF2B5EF4-FFF2-40B4-BE49-F238E27FC236}">
                  <a16:creationId xmlns:a16="http://schemas.microsoft.com/office/drawing/2014/main" id="{DC6F7E75-1863-8A08-EBAE-C4088DC10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8951" y="4279568"/>
              <a:ext cx="2699392" cy="2699392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E00C2993-1F5A-14E0-F0A2-8ED3882450F4}"/>
              </a:ext>
            </a:extLst>
          </p:cNvPr>
          <p:cNvGrpSpPr/>
          <p:nvPr/>
        </p:nvGrpSpPr>
        <p:grpSpPr>
          <a:xfrm>
            <a:off x="3162574" y="304817"/>
            <a:ext cx="9612146" cy="6094439"/>
            <a:chOff x="12192000" y="8019932"/>
            <a:chExt cx="9612146" cy="6094439"/>
          </a:xfrm>
        </p:grpSpPr>
        <p:pic>
          <p:nvPicPr>
            <p:cNvPr id="107" name="Рисунок 106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C264F635-9006-CC76-4D2F-2505A615F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6"/>
            <a:stretch/>
          </p:blipFill>
          <p:spPr>
            <a:xfrm>
              <a:off x="12515926" y="8019932"/>
              <a:ext cx="8381255" cy="60944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FE57ADE0-D139-E6D0-3433-9D1B93020922}"/>
                </a:ext>
              </a:extLst>
            </p:cNvPr>
            <p:cNvSpPr/>
            <p:nvPr/>
          </p:nvSpPr>
          <p:spPr>
            <a:xfrm>
              <a:off x="13706924" y="8174656"/>
              <a:ext cx="6179897" cy="10772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а </a:t>
              </a:r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Раї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— </a:t>
              </a:r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строкаті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зебри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та </a:t>
              </a:r>
            </a:p>
            <a:p>
              <a:pPr algn="ctr"/>
              <a:r>
                <a:rPr lang="ru-RU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жирафи</a:t>
              </a:r>
              <a:r>
                <a:rPr lang="ru-RU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.</a:t>
              </a:r>
            </a:p>
          </p:txBody>
        </p:sp>
        <p:pic>
          <p:nvPicPr>
            <p:cNvPr id="110" name="Рисунок 109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CF686FC-CC8B-9736-4178-364F0074A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8965" y="9559225"/>
              <a:ext cx="4515175" cy="4515175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млекопитающее, жираф, Жирафовые, Земное живот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40721008-D06E-12E3-D5C7-E438A3DC6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9714" y="9482483"/>
              <a:ext cx="4314432" cy="4314432"/>
            </a:xfrm>
            <a:prstGeom prst="rect">
              <a:avLst/>
            </a:prstGeom>
          </p:spPr>
        </p:pic>
        <p:pic>
          <p:nvPicPr>
            <p:cNvPr id="116" name="Рисунок 115" descr="Изображение выглядит как млекопитающее, зебра, зарисовка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0E301DD7-F2ED-835D-2DB5-E8186FC1E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0" y="10361805"/>
              <a:ext cx="3435110" cy="3435110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9C8BF453-070F-3BE8-D3DB-A176148EC3B3}"/>
              </a:ext>
            </a:extLst>
          </p:cNvPr>
          <p:cNvGrpSpPr/>
          <p:nvPr/>
        </p:nvGrpSpPr>
        <p:grpSpPr>
          <a:xfrm>
            <a:off x="2677181" y="311416"/>
            <a:ext cx="9949135" cy="6132483"/>
            <a:chOff x="1908262" y="8787522"/>
            <a:chExt cx="9949135" cy="6132483"/>
          </a:xfrm>
        </p:grpSpPr>
        <p:pic>
          <p:nvPicPr>
            <p:cNvPr id="119" name="Рисунок 118" descr="Изображение выглядит как облако, дерево, небо, трава&#10;&#10;Автоматически созданное описание">
              <a:extLst>
                <a:ext uri="{FF2B5EF4-FFF2-40B4-BE49-F238E27FC236}">
                  <a16:creationId xmlns:a16="http://schemas.microsoft.com/office/drawing/2014/main" id="{5BA1C442-BF9D-43F0-656D-1D1EE45B8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16"/>
            <a:stretch/>
          </p:blipFill>
          <p:spPr>
            <a:xfrm>
              <a:off x="2708877" y="8787522"/>
              <a:ext cx="8381255" cy="60944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9929A09C-A829-AA2A-CDE8-BB4998A37AE3}"/>
                </a:ext>
              </a:extLst>
            </p:cNvPr>
            <p:cNvSpPr/>
            <p:nvPr/>
          </p:nvSpPr>
          <p:spPr>
            <a:xfrm>
              <a:off x="3064160" y="8827034"/>
              <a:ext cx="7758855" cy="13849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Рома та Рая </a:t>
              </a:r>
              <a:r>
                <a:rPr lang="ru-RU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розпитували</a:t>
              </a:r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</a:p>
            <a:p>
              <a:pPr algn="ctr"/>
              <a:r>
                <a:rPr lang="ru-RU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екскурсовода</a:t>
              </a:r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, де </a:t>
              </a:r>
              <a:r>
                <a:rPr lang="ru-RU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живуть</a:t>
              </a:r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ru-RU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ці</a:t>
              </a:r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ru-RU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тварини</a:t>
              </a:r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, </a:t>
              </a:r>
            </a:p>
            <a:p>
              <a:pPr algn="ctr"/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і </a:t>
              </a:r>
              <a:r>
                <a:rPr lang="ru-RU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чим</a:t>
              </a:r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ru-RU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їх</a:t>
              </a:r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</a:t>
              </a:r>
              <a:r>
                <a:rPr lang="ru-RU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годують</a:t>
              </a:r>
              <a:r>
                <a:rPr lang="ru-RU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 Black" panose="020B0A04020102020204" pitchFamily="34" charset="0"/>
                </a:rPr>
                <a:t> у зоопарку.</a:t>
              </a:r>
            </a:p>
          </p:txBody>
        </p:sp>
        <p:pic>
          <p:nvPicPr>
            <p:cNvPr id="122" name="Рисунок 121" descr="Изображение выглядит как млекопитающее, жираф, Жирафовые, Земное живот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F79CACDD-2F9B-27F7-D3DF-882ABE1C2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259" y="10770577"/>
              <a:ext cx="3582138" cy="3582138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AF15318-5E1B-8C8F-5DCE-159F3EA64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715" y="11320229"/>
              <a:ext cx="3394300" cy="3561732"/>
            </a:xfrm>
            <a:prstGeom prst="rect">
              <a:avLst/>
            </a:prstGeom>
          </p:spPr>
        </p:pic>
        <p:pic>
          <p:nvPicPr>
            <p:cNvPr id="125" name="Рисунок 124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B65D174-40D4-56CB-A349-AF8BED633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8262" y="11655800"/>
              <a:ext cx="3226161" cy="3226161"/>
            </a:xfrm>
            <a:prstGeom prst="rect">
              <a:avLst/>
            </a:prstGeom>
          </p:spPr>
        </p:pic>
        <p:sp>
          <p:nvSpPr>
            <p:cNvPr id="126" name="Облачко с текстом: овальное 125">
              <a:extLst>
                <a:ext uri="{FF2B5EF4-FFF2-40B4-BE49-F238E27FC236}">
                  <a16:creationId xmlns:a16="http://schemas.microsoft.com/office/drawing/2014/main" id="{3389C52B-D65F-C5B2-D918-A14E600E4A7C}"/>
                </a:ext>
              </a:extLst>
            </p:cNvPr>
            <p:cNvSpPr/>
            <p:nvPr/>
          </p:nvSpPr>
          <p:spPr>
            <a:xfrm>
              <a:off x="4863242" y="10250073"/>
              <a:ext cx="3435110" cy="1579279"/>
            </a:xfrm>
            <a:prstGeom prst="wedgeEllipseCallout">
              <a:avLst>
                <a:gd name="adj1" fmla="val -51933"/>
                <a:gd name="adj2" fmla="val 4840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7" name="Рисунок 126" descr="Изображение выглядит как слон, млекопитающее, Слоны и мамонты, Индийский слон&#10;&#10;Автоматически созданное описание">
              <a:extLst>
                <a:ext uri="{FF2B5EF4-FFF2-40B4-BE49-F238E27FC236}">
                  <a16:creationId xmlns:a16="http://schemas.microsoft.com/office/drawing/2014/main" id="{6195220E-E39D-C232-07FC-0158DCF0D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373" y="11984167"/>
              <a:ext cx="2838735" cy="2838735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млекопитающее, зебра, зарисовка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A62C2430-B85C-66B0-8FDD-4D81696B4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106" y="12641943"/>
              <a:ext cx="2278062" cy="2278062"/>
            </a:xfrm>
            <a:prstGeom prst="rect">
              <a:avLst/>
            </a:prstGeom>
          </p:spPr>
        </p:pic>
        <p:pic>
          <p:nvPicPr>
            <p:cNvPr id="128" name="Рисунок 127" descr="Изображение выглядит как тигр, большая кошка, Бенгальский тигр, Амурский тигр&#10;&#10;Автоматически созданное описание">
              <a:extLst>
                <a:ext uri="{FF2B5EF4-FFF2-40B4-BE49-F238E27FC236}">
                  <a16:creationId xmlns:a16="http://schemas.microsoft.com/office/drawing/2014/main" id="{F50DB54D-6400-23DC-25C9-A377ACE5E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2972" y="12945665"/>
              <a:ext cx="1772121" cy="1772121"/>
            </a:xfrm>
            <a:prstGeom prst="rect">
              <a:avLst/>
            </a:prstGeom>
          </p:spPr>
        </p:pic>
        <p:grpSp>
          <p:nvGrpSpPr>
            <p:cNvPr id="129" name="Группа 128">
              <a:extLst>
                <a:ext uri="{FF2B5EF4-FFF2-40B4-BE49-F238E27FC236}">
                  <a16:creationId xmlns:a16="http://schemas.microsoft.com/office/drawing/2014/main" id="{92B7846B-833E-919E-BCB3-CA8101C1CB58}"/>
                </a:ext>
              </a:extLst>
            </p:cNvPr>
            <p:cNvGrpSpPr/>
            <p:nvPr/>
          </p:nvGrpSpPr>
          <p:grpSpPr>
            <a:xfrm>
              <a:off x="5246201" y="10250072"/>
              <a:ext cx="2805675" cy="1579279"/>
              <a:chOff x="6204217" y="3398765"/>
              <a:chExt cx="5654190" cy="3182673"/>
            </a:xfrm>
          </p:grpSpPr>
          <p:pic>
            <p:nvPicPr>
              <p:cNvPr id="130" name="Рисунок 129" descr="Изображение выглядит как вода, дерево, пальма, картин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91E529-1CC4-E894-B7FD-AF528E5BA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411"/>
              <a:stretch/>
            </p:blipFill>
            <p:spPr>
              <a:xfrm>
                <a:off x="6204217" y="3398765"/>
                <a:ext cx="3883804" cy="318267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1" name="Рисунок 130" descr="Изображение выглядит как банан, фрукт, Банан Саба, Планта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F2FB777-4799-7754-15FA-F0910349A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97018" y="4235691"/>
                <a:ext cx="1861389" cy="1744153"/>
              </a:xfrm>
              <a:prstGeom prst="rect">
                <a:avLst/>
              </a:prstGeom>
            </p:spPr>
          </p:pic>
        </p:grp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D44B2-5FC9-FAA7-79D7-AF7DD3A3C7C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930712" y="560063"/>
            <a:ext cx="5416643" cy="51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3" grpId="0"/>
      <p:bldP spid="23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0BF07E-B818-43C6-B7AC-5E3D53BEB8D1}"/>
</file>

<file path=customXml/itemProps2.xml><?xml version="1.0" encoding="utf-8"?>
<ds:datastoreItem xmlns:ds="http://schemas.openxmlformats.org/officeDocument/2006/customXml" ds:itemID="{4BB7C6E3-1942-4231-BD1B-3920647326B1}"/>
</file>

<file path=customXml/itemProps3.xml><?xml version="1.0" encoding="utf-8"?>
<ds:datastoreItem xmlns:ds="http://schemas.openxmlformats.org/officeDocument/2006/customXml" ds:itemID="{3DDC8B61-EB5C-4D5F-A598-E10A914895B4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144</Words>
  <Application>Microsoft Office PowerPoint</Application>
  <PresentationFormat>Широкоэкранный</PresentationFormat>
  <Paragraphs>19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Arial Black</vt:lpstr>
      <vt:lpstr>Calibri</vt:lpstr>
      <vt:lpstr>Oi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2025-01-27T10:54:10Z</dcterms:created>
  <dcterms:modified xsi:type="dcterms:W3CDTF">2025-02-03T12:26:37Z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