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516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03A55-BE3A-43D3-94A0-2411C1D14362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F351D-6C6F-4741-8254-B1F68FF20C1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3140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1F351D-6C6F-4741-8254-B1F68FF20C1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613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373F2-14F0-FA55-D1B5-753A7F8C5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0638A3B-57DC-BA8F-AD6B-187F8871C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5EEE9A-7805-7C6E-494E-A2C6ED753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5DFD59-8B63-E469-CF3D-9A5BC49E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2C6F3E-FD3E-D713-BAB9-7AE00A1BA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7713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7AE38-2A66-8F11-09E7-3B57592F4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471407-D667-E59D-6916-DF4C04B77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81399B-0B1E-E6B6-B732-44BA2DE10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50893F-A487-8CBB-F4F4-B3AE85427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106AEA-DFF1-2462-104D-DA8ACE8A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3399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1FCC69-57AC-1BF4-7C2B-11608E6F0D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008BAF-1499-C7C9-2E1D-96232949C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1F4BDF-62CD-9E74-6026-5FA5E3F62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851FC7-5C10-A1FF-7AB0-7C509F3F0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627D88-24B2-2007-F7A1-E1A99732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226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B576B1-131C-6CD6-41CE-56C26EC44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DD39FD-3995-236C-6337-A0FAA5ADA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7012FA-24BA-F96C-21CE-D690DEB8A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29F63F-AD74-47EC-A027-2FC767E51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6B78BC-5E9B-1C8E-6ABD-5346848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8798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3C902-15FD-9E4B-6723-82E708039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28EA74-97A8-39C8-31D2-F851CE11E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3CE760-CD04-DDBC-7D26-50F50E286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0FBB5B-8F07-F515-6449-AA33B342A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A473B3-6130-09E8-2C87-00255FD6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429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4B48A-83C2-8C80-E724-2259BBAEF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487D67-5708-3709-68B6-529981BF96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464905-4A6B-6E06-2262-635A6ADDC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A7EF7E-4FCE-9E3D-3C98-76EE0F621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22D02C-4FFD-ABC6-8966-3FCB6D9B0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6B9BA2-31B0-6BD9-23F3-DBF3F6B14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901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F9BA0-1457-4D53-A5D0-2FE2A3409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D110D9-EB9A-3103-F9DA-0F37CF9C9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96C578-C9AD-29B4-6668-76D89AA4A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5846A2-C52A-91B2-DD38-BC84D6FA7D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3D1D54E-1DA8-D857-903F-C840414FCA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D9CD7B3-A03D-9E75-6BA6-1A30EF746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518AFD8-B9DE-5B09-6E56-F4440CCF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4AD352D-8AE7-E150-B5AE-F81FDADF2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3912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36CB77-02F6-E6C4-C922-E2B2B297A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99A8CF-545C-BB4F-5F53-F9F237197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2C3DF96-8C0D-EFF1-A5D8-121A27DD1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5DA1E8-55F6-B373-9B6C-BF5F8BEC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6725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DA9FE7A-399C-E861-0416-EEE0D2DBC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ACB8675-ACB4-2443-A630-7FDB3AE7B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3867C6-7A3B-73E8-8B6E-72BB7FE4A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2157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DEC8E8-ACBC-A50B-5813-A94F62B5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7D437-3BD9-EDF1-681D-697CF8590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D7AF9D-299F-1F24-119A-72456EA0F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3A5B18-868E-D788-0ADC-178133DB2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B20337-F2BE-8086-10B5-E48916A6E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CD0DB5-99A1-AD3A-0081-18F2CC8FB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0419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BCA2F3-493C-8896-06F6-BD57AA62B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866BD3F-D124-F1F9-B677-2C80D9E237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D330E4-E692-00B6-4F1D-5E3653B90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04ED22-9234-1FCD-F23A-0A9537911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440589-B3A2-B278-51B3-7400380B0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85A3B3-96B1-5F02-E913-4C9FAD992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7316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A37C8-03B6-D479-8154-BAC7DC683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CF4BD5-76C9-1A16-351C-5F8C331EE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FC54C7-666F-A6F7-4989-81FD0E00EF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7EC021-708F-1B17-BC19-EE6F88901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2FDBCD-FD5C-7CDF-DC18-CD0ABFBCD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544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пейзаж, растение, трав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4C82F8DA-78E4-B559-EDB9-6E15FA2F3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F2CB33-20DA-1929-13E4-099DAC2E6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653" y="3343325"/>
            <a:ext cx="3130947" cy="3130947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36821E4-9FAD-3D7A-B5E8-7E6D821E465F}"/>
              </a:ext>
            </a:extLst>
          </p:cNvPr>
          <p:cNvSpPr/>
          <p:nvPr/>
        </p:nvSpPr>
        <p:spPr>
          <a:xfrm>
            <a:off x="274594" y="4146311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Жили-были два мышонка, Круть и Верть, да петушок Голосистое Горлышко. Мышата только и знали, что пели да плясали, крутились да вертелись. А петушок чуть свет поднимался, сперва всех песней будил, а потом принимался за работу. Вот однажды подметал петушок двор и увидел на земле пшеничный колосок.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Круть, Верть, - позвал петушок, - глядите, что я нашёл!</a:t>
            </a:r>
            <a:endParaRPr lang="ru-RU" altLang="ru-UA" sz="23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B3D9EF7-A7AE-8F31-6A2D-1CA552DB4B66}"/>
              </a:ext>
            </a:extLst>
          </p:cNvPr>
          <p:cNvSpPr/>
          <p:nvPr/>
        </p:nvSpPr>
        <p:spPr>
          <a:xfrm>
            <a:off x="1555812" y="106581"/>
            <a:ext cx="5602515" cy="390961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316ABD7-CC8C-2244-0259-7F169DA6B4D8}"/>
              </a:ext>
            </a:extLst>
          </p:cNvPr>
          <p:cNvGrpSpPr/>
          <p:nvPr/>
        </p:nvGrpSpPr>
        <p:grpSpPr>
          <a:xfrm>
            <a:off x="1545948" y="116873"/>
            <a:ext cx="5607096" cy="3969117"/>
            <a:chOff x="5002752" y="170464"/>
            <a:chExt cx="5607096" cy="3969117"/>
          </a:xfrm>
        </p:grpSpPr>
        <p:pic>
          <p:nvPicPr>
            <p:cNvPr id="15" name="Рисунок 14" descr="Изображение выглядит как трава, пейзаж, облако, на открытом воздухе&#10;&#10;Автоматически созданное описание">
              <a:extLst>
                <a:ext uri="{FF2B5EF4-FFF2-40B4-BE49-F238E27FC236}">
                  <a16:creationId xmlns:a16="http://schemas.microsoft.com/office/drawing/2014/main" id="{D434BDD0-16C6-81BE-33CB-D7C7EE8FC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12"/>
            <a:stretch/>
          </p:blipFill>
          <p:spPr>
            <a:xfrm>
              <a:off x="5036685" y="170464"/>
              <a:ext cx="5573163" cy="388903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" name="Рисунок 2" descr="Изображение выглядит как курообразные, домашняя птица, расчес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1F12D174-2B67-F0B0-8A66-F1A7DAE4C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3266" y="1440311"/>
              <a:ext cx="2699270" cy="269927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млекопитающее, игрушка, Фигурка животног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026C05D-F62D-1CE8-F7EF-3D3006EFA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91261" y="1962390"/>
              <a:ext cx="1466610" cy="1466610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ультфильм, млекопитающее, Фигурка животного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56C46B96-7B4A-F72F-F475-E9845F36C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2752" y="2341559"/>
              <a:ext cx="1717935" cy="1717935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растение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95AF7D3B-166D-F7B0-11E9-0803B7FE3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1142">
              <a:off x="6970272" y="2890558"/>
              <a:ext cx="1235836" cy="1235836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трава, пейзаж, облако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BE87F7CD-0AED-22FD-7939-A483FBF837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2"/>
          <a:stretch/>
        </p:blipFill>
        <p:spPr>
          <a:xfrm>
            <a:off x="1574598" y="109496"/>
            <a:ext cx="5573163" cy="38890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Рисунок 23" descr="Изображение выглядит как курообразные, домашняя птица, расческ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35ADBE98-104F-FE80-75DC-89F4E5ACDF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999" y="565195"/>
            <a:ext cx="1824052" cy="1824052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млекопитающее, игрушка, Фигурка животног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B990D9C9-0D06-92D0-7012-0229B64F5B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5884" y="2194255"/>
            <a:ext cx="1717935" cy="171793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мультфильм, млекопитающее, Фигурка животного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2B0BAD04-4459-B8C4-3874-2A67BC970F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999" y="2213245"/>
            <a:ext cx="1717935" cy="171793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астение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B9FC7167-99B6-0F5F-E761-984CF4BE73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142">
            <a:off x="2688208" y="1072361"/>
            <a:ext cx="826566" cy="826566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инструмент, топор&#10;&#10;Автоматически созданное описание">
            <a:extLst>
              <a:ext uri="{FF2B5EF4-FFF2-40B4-BE49-F238E27FC236}">
                <a16:creationId xmlns:a16="http://schemas.microsoft.com/office/drawing/2014/main" id="{7C9EB2AE-F4A4-96C9-3DC6-3F42AAD4BD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0" t="25998" b="-1"/>
          <a:stretch/>
        </p:blipFill>
        <p:spPr>
          <a:xfrm rot="9824557">
            <a:off x="4660937" y="2098372"/>
            <a:ext cx="1154781" cy="1247170"/>
          </a:xfrm>
          <a:prstGeom prst="ellipse">
            <a:avLst/>
          </a:prstGeom>
        </p:spPr>
      </p:pic>
      <p:pic>
        <p:nvPicPr>
          <p:cNvPr id="29" name="Рисунок 28" descr="Изображение выглядит как мяч, круг, сфер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7BEE6428-98F7-5F86-B450-A4FDCB244A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971" y="1728490"/>
            <a:ext cx="542218" cy="542218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облако, дерево, картина, пейзаж&#10;&#10;Автоматически созданное описание">
            <a:extLst>
              <a:ext uri="{FF2B5EF4-FFF2-40B4-BE49-F238E27FC236}">
                <a16:creationId xmlns:a16="http://schemas.microsoft.com/office/drawing/2014/main" id="{043EB641-11ED-B29B-3979-77B13B27D6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7"/>
          <a:stretch/>
        </p:blipFill>
        <p:spPr>
          <a:xfrm>
            <a:off x="1585932" y="112205"/>
            <a:ext cx="5573162" cy="3884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" name="Рисунок 42" descr="Изображение выглядит как ветряная мельница, картина&#10;&#10;Автоматически созданное описание">
            <a:extLst>
              <a:ext uri="{FF2B5EF4-FFF2-40B4-BE49-F238E27FC236}">
                <a16:creationId xmlns:a16="http://schemas.microsoft.com/office/drawing/2014/main" id="{7F33DF2A-4EA2-99AB-737E-78008FD224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450" y="525280"/>
            <a:ext cx="2699269" cy="2699269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курообразные, домашняя птица, расческ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138D3E5A-9A14-6479-A7B9-0FC1CB1A92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893" y="1782738"/>
            <a:ext cx="2243753" cy="2243753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зарисовка, искусство, мешок&#10;&#10;Автоматически созданное описание">
            <a:extLst>
              <a:ext uri="{FF2B5EF4-FFF2-40B4-BE49-F238E27FC236}">
                <a16:creationId xmlns:a16="http://schemas.microsoft.com/office/drawing/2014/main" id="{625D1A67-790A-0138-E3A1-468BFBAFFC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939" y="2612660"/>
            <a:ext cx="1473076" cy="1473076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астение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9853003E-B85A-291F-5938-32FDDF0C72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142">
            <a:off x="4539840" y="3032606"/>
            <a:ext cx="826566" cy="826566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блако, дерево, картина, пейзаж&#10;&#10;Автоматически созданное описание">
            <a:extLst>
              <a:ext uri="{FF2B5EF4-FFF2-40B4-BE49-F238E27FC236}">
                <a16:creationId xmlns:a16="http://schemas.microsoft.com/office/drawing/2014/main" id="{CBCE1E3C-C376-5F68-39A7-FB5384D73F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7"/>
          <a:stretch/>
        </p:blipFill>
        <p:spPr>
          <a:xfrm>
            <a:off x="1566274" y="136497"/>
            <a:ext cx="5573162" cy="3884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" name="Рисунок 50" descr="Изображение выглядит как ветряная мельница, картина&#10;&#10;Автоматически созданное описание">
            <a:extLst>
              <a:ext uri="{FF2B5EF4-FFF2-40B4-BE49-F238E27FC236}">
                <a16:creationId xmlns:a16="http://schemas.microsoft.com/office/drawing/2014/main" id="{B92AAEE5-B050-0944-85A4-8728C4D13A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92" y="549572"/>
            <a:ext cx="2699269" cy="2699269"/>
          </a:xfrm>
          <a:prstGeom prst="rect">
            <a:avLst/>
          </a:prstGeom>
        </p:spPr>
      </p:pic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0B74DD05-B78F-1BCC-9C07-5AA553694290}"/>
              </a:ext>
            </a:extLst>
          </p:cNvPr>
          <p:cNvGrpSpPr/>
          <p:nvPr/>
        </p:nvGrpSpPr>
        <p:grpSpPr>
          <a:xfrm>
            <a:off x="4354585" y="1339901"/>
            <a:ext cx="2243753" cy="2604696"/>
            <a:chOff x="4354585" y="1296359"/>
            <a:chExt cx="2243753" cy="2604696"/>
          </a:xfrm>
        </p:grpSpPr>
        <p:pic>
          <p:nvPicPr>
            <p:cNvPr id="52" name="Рисунок 51" descr="Изображение выглядит как курообразные, домашняя птица, расчес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9494D6AF-F15A-11BF-1725-67A4B9C0A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4585" y="1657302"/>
              <a:ext cx="2243753" cy="2243753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зарисовка, искусство, мешок&#10;&#10;Автоматически созданное описание">
              <a:extLst>
                <a:ext uri="{FF2B5EF4-FFF2-40B4-BE49-F238E27FC236}">
                  <a16:creationId xmlns:a16="http://schemas.microsoft.com/office/drawing/2014/main" id="{07884D74-8578-CE9B-4A04-41087FD7B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887" y="1296359"/>
              <a:ext cx="1473076" cy="1473076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растение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C291B93F-A48E-8D62-195C-371247961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1142">
              <a:off x="5168788" y="1716305"/>
              <a:ext cx="826566" cy="826566"/>
            </a:xfrm>
            <a:prstGeom prst="rect">
              <a:avLst/>
            </a:prstGeom>
          </p:spPr>
        </p:pic>
      </p:grpSp>
      <p:pic>
        <p:nvPicPr>
          <p:cNvPr id="55" name="Рисунок 54" descr="Изображение выглядит как млекопитающее, игрушка, Фигурка животног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D82C3E9-7CE9-6131-CD3B-EE85B6DEA5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9336" y="2843180"/>
            <a:ext cx="987380" cy="987380"/>
          </a:xfrm>
          <a:prstGeom prst="rect">
            <a:avLst/>
          </a:prstGeom>
        </p:spPr>
      </p:pic>
      <p:pic>
        <p:nvPicPr>
          <p:cNvPr id="56" name="Рисунок 55" descr="Изображение выглядит как мультфильм, млекопитающее, Фигурка животного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D10E3B15-0242-EBCC-723A-2E7A14C649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997" y="2822720"/>
            <a:ext cx="1156582" cy="1156582"/>
          </a:xfrm>
          <a:prstGeom prst="rect">
            <a:avLst/>
          </a:prstGeom>
        </p:spPr>
      </p:pic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3B112116-C5BB-0E5D-E52D-383330C79DCD}"/>
              </a:ext>
            </a:extLst>
          </p:cNvPr>
          <p:cNvGrpSpPr/>
          <p:nvPr/>
        </p:nvGrpSpPr>
        <p:grpSpPr>
          <a:xfrm>
            <a:off x="1579407" y="108891"/>
            <a:ext cx="5573164" cy="3958086"/>
            <a:chOff x="13672474" y="2809219"/>
            <a:chExt cx="5573164" cy="3958086"/>
          </a:xfrm>
        </p:grpSpPr>
        <p:pic>
          <p:nvPicPr>
            <p:cNvPr id="59" name="Рисунок 58" descr="Изображение выглядит как мебель, стол, в помещении, дизайн интерьера&#10;&#10;Автоматически созданное описание">
              <a:extLst>
                <a:ext uri="{FF2B5EF4-FFF2-40B4-BE49-F238E27FC236}">
                  <a16:creationId xmlns:a16="http://schemas.microsoft.com/office/drawing/2014/main" id="{F5904BB2-F587-EDFE-8E70-792FC551C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7" r="8990"/>
            <a:stretch/>
          </p:blipFill>
          <p:spPr>
            <a:xfrm>
              <a:off x="13672474" y="2809219"/>
              <a:ext cx="5573164" cy="388167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1" name="Рисунок 60" descr="Изображение выглядит как еда, пирог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B2203C26-A864-F948-EE97-91A4B0772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02851" y="4187736"/>
              <a:ext cx="1613474" cy="1613474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курообразные, домашняя птица, расчес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10C9E33D-259F-9714-5AC6-EBA32EBF3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83920" y="3558563"/>
              <a:ext cx="2243753" cy="2243753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млекопитающее, игрушка, Фигурка животног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449847A-D1D8-DDF3-3CB0-DEFF31D47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2509" y="4520537"/>
              <a:ext cx="1150342" cy="115034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мультфильм, млекопитающее, Фигурка животного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DBCDFEEF-1BB4-3F39-5F1C-7FF839710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52008" y="5419835"/>
              <a:ext cx="1347470" cy="1347470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E90EA1FE-22E2-5066-C00A-01E9831A8148}"/>
              </a:ext>
            </a:extLst>
          </p:cNvPr>
          <p:cNvGrpSpPr/>
          <p:nvPr/>
        </p:nvGrpSpPr>
        <p:grpSpPr>
          <a:xfrm>
            <a:off x="1198951" y="-86758"/>
            <a:ext cx="5959376" cy="4084646"/>
            <a:chOff x="11273244" y="7190801"/>
            <a:chExt cx="5959376" cy="4084646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FF96D8E5-239A-77C1-9019-E7C8C68D6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200"/>
            <a:stretch/>
          </p:blipFill>
          <p:spPr>
            <a:xfrm>
              <a:off x="11624176" y="7382197"/>
              <a:ext cx="5608444" cy="38932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9" name="Рисунок 68" descr="Изображение выглядит как камин, плит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4E387780-DC7B-93D0-8CFF-AE223CF4E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73244" y="7190801"/>
              <a:ext cx="3969235" cy="3969235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курообразные, домашняя птица, расчес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32EBEF1D-1B7D-E5D2-EEFF-20B14C654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8867" y="8722961"/>
              <a:ext cx="2243753" cy="2243753"/>
            </a:xfrm>
            <a:prstGeom prst="rect">
              <a:avLst/>
            </a:prstGeom>
          </p:spPr>
        </p:pic>
        <p:pic>
          <p:nvPicPr>
            <p:cNvPr id="74" name="Рисунок 73" descr="Изображение выглядит как синий&#10;&#10;Автоматически созданное описание">
              <a:extLst>
                <a:ext uri="{FF2B5EF4-FFF2-40B4-BE49-F238E27FC236}">
                  <a16:creationId xmlns:a16="http://schemas.microsoft.com/office/drawing/2014/main" id="{063B94A7-B332-C2AD-008B-DA87B8148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07749" y="8905979"/>
              <a:ext cx="1589352" cy="1589352"/>
            </a:xfrm>
            <a:prstGeom prst="rect">
              <a:avLst/>
            </a:prstGeom>
          </p:spPr>
        </p:pic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AEA96AF5-37AF-FC52-9084-7E1726D51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BB83A"/>
                </a:clrFrom>
                <a:clrTo>
                  <a:srgbClr val="FBB83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78447" y="9075955"/>
              <a:ext cx="647955" cy="647955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68143859-4AFD-5D03-E1CF-D97961313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BB83A"/>
                </a:clrFrom>
                <a:clrTo>
                  <a:srgbClr val="FBB83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30847" y="9228355"/>
              <a:ext cx="647955" cy="647955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11AF2EFD-88AC-A55E-E54F-18F3FCB1F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BB83A"/>
                </a:clrFrom>
                <a:clrTo>
                  <a:srgbClr val="FBB83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3247" y="9380755"/>
              <a:ext cx="647955" cy="647955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EC6D5B7A-BF8C-70FD-124C-80BE1864A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BB83A"/>
                </a:clrFrom>
                <a:clrTo>
                  <a:srgbClr val="FBB83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62703" y="9325793"/>
              <a:ext cx="647955" cy="647955"/>
            </a:xfrm>
            <a:prstGeom prst="rect">
              <a:avLst/>
            </a:prstGeom>
          </p:spPr>
        </p:pic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68FC30B3-0849-D570-D809-EAC50F6C4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BB83A"/>
                </a:clrFrom>
                <a:clrTo>
                  <a:srgbClr val="FBB83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15103" y="9478193"/>
              <a:ext cx="647955" cy="647955"/>
            </a:xfrm>
            <a:prstGeom prst="rect">
              <a:avLst/>
            </a:prstGeom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09BF2B3F-F94C-C7AC-E036-1145ED653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BB83A"/>
                </a:clrFrom>
                <a:clrTo>
                  <a:srgbClr val="FBB83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67503" y="9630593"/>
              <a:ext cx="647955" cy="647955"/>
            </a:xfrm>
            <a:prstGeom prst="rect">
              <a:avLst/>
            </a:prstGeom>
          </p:spPr>
        </p:pic>
      </p:grpSp>
      <p:pic>
        <p:nvPicPr>
          <p:cNvPr id="84" name="Рисунок 83" descr="Изображение выглядит как мебель, стол, в помещении, дизайн интерьера&#10;&#10;Автоматически созданное описание">
            <a:extLst>
              <a:ext uri="{FF2B5EF4-FFF2-40B4-BE49-F238E27FC236}">
                <a16:creationId xmlns:a16="http://schemas.microsoft.com/office/drawing/2014/main" id="{15A60EA7-C76F-E75E-120A-F4C36DB849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7" r="8990"/>
          <a:stretch/>
        </p:blipFill>
        <p:spPr>
          <a:xfrm>
            <a:off x="1574512" y="109960"/>
            <a:ext cx="5573164" cy="38816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5" name="Рисунок 84" descr="Изображение выглядит как млекопитающее, игрушка, Фигурка животног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7C3268A-3CB3-7E17-47D3-D8AD0104EB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547" y="1821278"/>
            <a:ext cx="1150342" cy="1150342"/>
          </a:xfrm>
          <a:prstGeom prst="rect">
            <a:avLst/>
          </a:prstGeom>
        </p:spPr>
      </p:pic>
      <p:pic>
        <p:nvPicPr>
          <p:cNvPr id="86" name="Рисунок 85" descr="Изображение выглядит как мультфильм, млекопитающее, Фигурка животного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563C39FC-6513-5465-7584-3188C06E10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046" y="2720576"/>
            <a:ext cx="1347470" cy="1347470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посуда, Предметы сервировки, блюдо, круг&#10;&#10;Автоматически созданное описание">
            <a:extLst>
              <a:ext uri="{FF2B5EF4-FFF2-40B4-BE49-F238E27FC236}">
                <a16:creationId xmlns:a16="http://schemas.microsoft.com/office/drawing/2014/main" id="{79328FDA-C7FA-07F6-9310-D3F69D646C6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285" y="1832555"/>
            <a:ext cx="1410148" cy="1410148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курообразные, домашняя птица, расческ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63588148-4849-861F-0181-3FCACD6C09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678" y="1727449"/>
            <a:ext cx="2243753" cy="2243753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B3A3CF08-9877-E053-F232-759A8D59A325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BB83A"/>
              </a:clrFrom>
              <a:clrTo>
                <a:srgbClr val="FBB8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451" y="1726817"/>
            <a:ext cx="647955" cy="647955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10C3631B-E70F-E51C-019D-E638542FC295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BB83A"/>
              </a:clrFrom>
              <a:clrTo>
                <a:srgbClr val="FBB8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246" y="1802964"/>
            <a:ext cx="647955" cy="647955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871971E0-924D-DB76-D346-3DC8A4B90B34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BB83A"/>
              </a:clrFrom>
              <a:clrTo>
                <a:srgbClr val="FBB8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74" y="1955364"/>
            <a:ext cx="647955" cy="647955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3AE8FB7C-FF9D-21AD-08BF-C77D0F86AFBA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BB83A"/>
              </a:clrFrom>
              <a:clrTo>
                <a:srgbClr val="FBB8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205" y="2275056"/>
            <a:ext cx="647955" cy="647955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481B907B-652A-33D9-DBE8-385468D7068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BB83A"/>
              </a:clrFrom>
              <a:clrTo>
                <a:srgbClr val="FBB8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814" y="2294738"/>
            <a:ext cx="647955" cy="647955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D4713BF8-68ED-39CF-8684-A29992168D95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BB83A"/>
              </a:clrFrom>
              <a:clrTo>
                <a:srgbClr val="FBB8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521" y="2067855"/>
            <a:ext cx="647955" cy="647955"/>
          </a:xfrm>
          <a:prstGeom prst="rect">
            <a:avLst/>
          </a:prstGeom>
        </p:spPr>
      </p:pic>
      <p:sp>
        <p:nvSpPr>
          <p:cNvPr id="97" name="Прямоугольник: скругленные углы 96">
            <a:extLst>
              <a:ext uri="{FF2B5EF4-FFF2-40B4-BE49-F238E27FC236}">
                <a16:creationId xmlns:a16="http://schemas.microsoft.com/office/drawing/2014/main" id="{8F53D92E-976E-6EE4-044A-4F57AA3A845A}"/>
              </a:ext>
            </a:extLst>
          </p:cNvPr>
          <p:cNvSpPr/>
          <p:nvPr/>
        </p:nvSpPr>
        <p:spPr>
          <a:xfrm>
            <a:off x="286611" y="4156152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Прибежали мышата и говорят: - Нужно его обмолотить.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А кто будет молотить? - спросил петушок.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Только не я! - закричал один.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Только не я! - закричал другой.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Ладно, - сказал петушок, - я обмолочу. И принялся за работу. А мышата стали играть в лапту.</a:t>
            </a:r>
            <a:endParaRPr lang="ru-RU" altLang="ru-UA" sz="2300" dirty="0">
              <a:solidFill>
                <a:schemeClr val="tx1"/>
              </a:solidFill>
            </a:endParaRPr>
          </a:p>
        </p:txBody>
      </p:sp>
      <p:sp>
        <p:nvSpPr>
          <p:cNvPr id="98" name="Прямоугольник: скругленные углы 97">
            <a:extLst>
              <a:ext uri="{FF2B5EF4-FFF2-40B4-BE49-F238E27FC236}">
                <a16:creationId xmlns:a16="http://schemas.microsoft.com/office/drawing/2014/main" id="{34059724-4451-D178-A22C-B320F7AFA9B5}"/>
              </a:ext>
            </a:extLst>
          </p:cNvPr>
          <p:cNvSpPr/>
          <p:nvPr/>
        </p:nvSpPr>
        <p:spPr>
          <a:xfrm>
            <a:off x="286611" y="4156152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Закончил петушок молотить и крикнул: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Эй, Круть, эй, Верть, глядите, сколько я зерна намолотил!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Прибежали мышата и запищали в один голос: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Теперь нужно зерно на мельницу нести, муки намолоть!</a:t>
            </a:r>
          </a:p>
        </p:txBody>
      </p:sp>
      <p:sp>
        <p:nvSpPr>
          <p:cNvPr id="99" name="Прямоугольник: скругленные углы 98">
            <a:extLst>
              <a:ext uri="{FF2B5EF4-FFF2-40B4-BE49-F238E27FC236}">
                <a16:creationId xmlns:a16="http://schemas.microsoft.com/office/drawing/2014/main" id="{2DF7568E-78A4-486D-8FBA-69C4254DAFC5}"/>
              </a:ext>
            </a:extLst>
          </p:cNvPr>
          <p:cNvSpPr/>
          <p:nvPr/>
        </p:nvSpPr>
        <p:spPr>
          <a:xfrm>
            <a:off x="286611" y="4141843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А кто понесёт? - спросил петушок.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Только не я! - закричал Круть.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Только не я! - закричал Верть.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Ладно,- сказал петушок, - я снесу зерно на мельницу.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Взвалил себе на плечи мешок и пошёл. А мышата тем временем затеяли чехарду. Друг через друга прыгают, веселятся.</a:t>
            </a:r>
          </a:p>
        </p:txBody>
      </p:sp>
      <p:sp>
        <p:nvSpPr>
          <p:cNvPr id="101" name="Прямоугольник: скругленные углы 100">
            <a:extLst>
              <a:ext uri="{FF2B5EF4-FFF2-40B4-BE49-F238E27FC236}">
                <a16:creationId xmlns:a16="http://schemas.microsoft.com/office/drawing/2014/main" id="{4DA7C7E4-5A91-2E66-A29C-0F8553DDEE11}"/>
              </a:ext>
            </a:extLst>
          </p:cNvPr>
          <p:cNvSpPr/>
          <p:nvPr/>
        </p:nvSpPr>
        <p:spPr>
          <a:xfrm>
            <a:off x="274594" y="4141842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Вернулся петушок с мельницы, опять зовёт мышат: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Сюда, Круть! Сюда, Верть! Я муку принёс.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Прибежали мышата, смотрят, не нахвалятся: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Ай да петушок! Ай да молодец! Теперь нужно тесто замесить да пироги печь.</a:t>
            </a:r>
          </a:p>
        </p:txBody>
      </p:sp>
      <p:sp>
        <p:nvSpPr>
          <p:cNvPr id="102" name="Прямоугольник: скругленные углы 101">
            <a:extLst>
              <a:ext uri="{FF2B5EF4-FFF2-40B4-BE49-F238E27FC236}">
                <a16:creationId xmlns:a16="http://schemas.microsoft.com/office/drawing/2014/main" id="{2C65E487-7563-C3F5-8BB2-8DECBB45C9D1}"/>
              </a:ext>
            </a:extLst>
          </p:cNvPr>
          <p:cNvSpPr/>
          <p:nvPr/>
        </p:nvSpPr>
        <p:spPr>
          <a:xfrm>
            <a:off x="297176" y="4144066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Кто будет месить? - спросил петушок. А мышата опять своё.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Только не я! - запищал Круть.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Только не я! - запищал Верть.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Подумал, подумал петушок и говорит: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Видно, мне придётся. - Замесил он тесто, натаскал дров, затопил печь. А как печь истопилась, посадил в неё пироги. </a:t>
            </a:r>
          </a:p>
        </p:txBody>
      </p:sp>
      <p:sp>
        <p:nvSpPr>
          <p:cNvPr id="103" name="Прямоугольник: скругленные углы 102">
            <a:extLst>
              <a:ext uri="{FF2B5EF4-FFF2-40B4-BE49-F238E27FC236}">
                <a16:creationId xmlns:a16="http://schemas.microsoft.com/office/drawing/2014/main" id="{DF86884F-D1EF-1FE8-596C-9F46D16385AD}"/>
              </a:ext>
            </a:extLst>
          </p:cNvPr>
          <p:cNvSpPr/>
          <p:nvPr/>
        </p:nvSpPr>
        <p:spPr>
          <a:xfrm>
            <a:off x="297176" y="4142835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Мышата тоже времени не теряют: песни поют, пляшут. Испеклись пироги, петушок их вынул, выложил на стол, а мышата тут как тут. И звать их не пришлось.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Ох и проголодался я! - пищит Круть.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Ох и есть хочется! - пищит Верть.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И за стол сели.</a:t>
            </a:r>
          </a:p>
        </p:txBody>
      </p:sp>
      <p:sp>
        <p:nvSpPr>
          <p:cNvPr id="104" name="Прямоугольник: скругленные углы 103">
            <a:extLst>
              <a:ext uri="{FF2B5EF4-FFF2-40B4-BE49-F238E27FC236}">
                <a16:creationId xmlns:a16="http://schemas.microsoft.com/office/drawing/2014/main" id="{529DFFB9-330E-D54C-86C4-08D81F10B987}"/>
              </a:ext>
            </a:extLst>
          </p:cNvPr>
          <p:cNvSpPr/>
          <p:nvPr/>
        </p:nvSpPr>
        <p:spPr>
          <a:xfrm>
            <a:off x="288691" y="4151094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А петушок им говорит: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Подождите, подождите! Вы мне сперва скажите, кто нашёл колосок.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Ты нашёл! - громко закричали мышата.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А кто колосок обмолотил? - снова спросил петушок.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Ты обмолотил! - потише сказали оба.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А кто зерно на мельницу носил?</a:t>
            </a:r>
          </a:p>
        </p:txBody>
      </p:sp>
      <p:sp>
        <p:nvSpPr>
          <p:cNvPr id="105" name="Прямоугольник: скругленные углы 104">
            <a:extLst>
              <a:ext uri="{FF2B5EF4-FFF2-40B4-BE49-F238E27FC236}">
                <a16:creationId xmlns:a16="http://schemas.microsoft.com/office/drawing/2014/main" id="{5199282E-F570-56E6-2A9B-E6552B33DDD8}"/>
              </a:ext>
            </a:extLst>
          </p:cNvPr>
          <p:cNvSpPr/>
          <p:nvPr/>
        </p:nvSpPr>
        <p:spPr>
          <a:xfrm>
            <a:off x="262577" y="4141792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100" dirty="0">
                <a:solidFill>
                  <a:schemeClr val="tx1"/>
                </a:solidFill>
              </a:rPr>
              <a:t>- Тоже ты, - совсем тихо ответили Круть и Верть.</a:t>
            </a:r>
          </a:p>
          <a:p>
            <a:pPr algn="just"/>
            <a:r>
              <a:rPr lang="ru-RU" altLang="ko-KR" sz="2100" dirty="0">
                <a:solidFill>
                  <a:schemeClr val="tx1"/>
                </a:solidFill>
              </a:rPr>
              <a:t>- А тесто кто месил? Дрова носил? Печь топил? Пироги кто пёк?</a:t>
            </a:r>
          </a:p>
          <a:p>
            <a:pPr algn="just"/>
            <a:r>
              <a:rPr lang="ru-RU" altLang="ko-KR" sz="2100" dirty="0">
                <a:solidFill>
                  <a:schemeClr val="tx1"/>
                </a:solidFill>
              </a:rPr>
              <a:t>- Всё ты. Всё ты, - чуть слышно пропищали мышата.</a:t>
            </a:r>
          </a:p>
          <a:p>
            <a:pPr algn="just"/>
            <a:r>
              <a:rPr lang="ru-RU" altLang="ko-KR" sz="2100" dirty="0">
                <a:solidFill>
                  <a:schemeClr val="tx1"/>
                </a:solidFill>
              </a:rPr>
              <a:t>- А вы что делали?  - Что сказать в ответ? И сказать нечего. Стали Круть и Верть вылезать из-за стола, а петушок их не удерживает. Не за что таких лодырей и лентяев пирогами угощать.</a:t>
            </a:r>
          </a:p>
        </p:txBody>
      </p:sp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A10BE5B7-E9BE-6A12-AE25-F915BA90D929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5739" y="55721"/>
            <a:ext cx="1009182" cy="10189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A1D9694-EA72-9DDD-42E8-30C02F22B2B5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27555" y="37872"/>
            <a:ext cx="4193966" cy="401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1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6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0.02547 C -4.375E-6 -0.00625 -0.01731 0.00925 -0.03841 0.00925 C -0.06328 0.00925 -0.07226 -0.00811 -0.07617 -0.01852 L -0.07994 -0.03241 C -0.08372 -0.04283 -0.09335 -0.05996 -0.12148 -0.05996 C -0.13932 -0.05996 -0.15976 -0.04468 -0.15976 -0.02547 C -0.15976 -0.00625 -0.13932 0.00925 -0.12148 0.00925 C -0.09335 0.00925 -0.08372 -0.00811 -0.07994 -0.01852 L -0.07617 -0.03241 C -0.07226 -0.04283 -0.06328 -0.05996 -0.03841 -0.05996 C -0.01731 -0.05996 -4.375E-6 -0.04468 -4.375E-6 -0.02547 Z " pathEditMode="relative" rAng="0" ptsTypes="AAAAAAAAAAA">
                                      <p:cBhvr>
                                        <p:cTn id="39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81481E-6 L -0.16185 -0.11227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9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2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-0.25378 -0.09908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95" y="-4954"/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44444E-6 L -0.31237 -0.12871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-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animBg="1"/>
      <p:bldP spid="97" grpId="0" animBg="1"/>
      <p:bldP spid="98" grpId="0" animBg="1"/>
      <p:bldP spid="99" grpId="0" animBg="1"/>
      <p:bldP spid="101" grpId="0" animBg="1"/>
      <p:bldP spid="102" grpId="0" animBg="1"/>
      <p:bldP spid="103" grpId="0" animBg="1"/>
      <p:bldP spid="104" grpId="0" animBg="1"/>
      <p:bldP spid="10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E9B517D-3969-4B67-A39B-CDD667BB49E8}"/>
</file>

<file path=customXml/itemProps2.xml><?xml version="1.0" encoding="utf-8"?>
<ds:datastoreItem xmlns:ds="http://schemas.openxmlformats.org/officeDocument/2006/customXml" ds:itemID="{40FCE185-94BB-4228-A8AF-59EFAAD0A844}"/>
</file>

<file path=customXml/itemProps3.xml><?xml version="1.0" encoding="utf-8"?>
<ds:datastoreItem xmlns:ds="http://schemas.openxmlformats.org/officeDocument/2006/customXml" ds:itemID="{7520BE12-6447-4E45-B9F6-B5887C089338}"/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546</Words>
  <Application>Microsoft Office PowerPoint</Application>
  <PresentationFormat>Широкоэкранный</PresentationFormat>
  <Paragraphs>40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2025-02-04T12:11:36Z</dcterms:created>
  <dcterms:modified xsi:type="dcterms:W3CDTF">2025-02-11T10:24:07Z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