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99C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8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98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7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6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9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56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51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8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0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23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50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41D-F1B5-4FE4-BF8E-220829D7CABA}" type="datetimeFigureOut">
              <a:rPr lang="ru-RU" smtClean="0"/>
              <a:t>05.03.2026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DE9D0-CAB7-4916-9BCF-DB3022CAA5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3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6963508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2330272" y="490607"/>
            <a:ext cx="5760000" cy="5760000"/>
            <a:chOff x="1872762" y="633047"/>
            <a:chExt cx="5400000" cy="5400000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1951554" y="5293012"/>
              <a:ext cx="5242414" cy="49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живе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жовтому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будинку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330272" y="509884"/>
            <a:ext cx="5760000" cy="5760000"/>
            <a:chOff x="1872762" y="633047"/>
            <a:chExt cx="5400000" cy="5400000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950979" y="5280557"/>
              <a:ext cx="5145174" cy="49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Жені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живе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їжачок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330671" y="508743"/>
            <a:ext cx="5760000" cy="5760000"/>
            <a:chOff x="1872762" y="633047"/>
            <a:chExt cx="5400000" cy="54000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1970104" y="5280557"/>
              <a:ext cx="5242414" cy="49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Їжачок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любить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їсти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жолуді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318339" y="509999"/>
            <a:ext cx="5760000" cy="5760000"/>
            <a:chOff x="1872762" y="633047"/>
            <a:chExt cx="5400000" cy="540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872762" y="633047"/>
              <a:ext cx="5400000" cy="5400000"/>
            </a:xfrm>
            <a:prstGeom prst="roundRect">
              <a:avLst>
                <a:gd name="adj" fmla="val 7753"/>
              </a:avLst>
            </a:prstGeom>
            <a:solidFill>
              <a:schemeClr val="bg1"/>
            </a:solidFill>
            <a:ln w="76200">
              <a:solidFill>
                <a:schemeClr val="bg1">
                  <a:lumMod val="75000"/>
                </a:schemeClr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mtClean="0"/>
                <a:t>Женя живёт в жёлтом доме.</a:t>
              </a:r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666" y="786934"/>
              <a:ext cx="4352191" cy="4352191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2049369" y="5280557"/>
              <a:ext cx="5046784" cy="490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Женя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береже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свого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їжачка</a:t>
              </a: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698582" y="449417"/>
            <a:ext cx="6989885" cy="5867924"/>
            <a:chOff x="1433146" y="329220"/>
            <a:chExt cx="6989885" cy="5867924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433146" y="329220"/>
              <a:ext cx="6989885" cy="5867924"/>
              <a:chOff x="1633122" y="634109"/>
              <a:chExt cx="6453599" cy="5867924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1633122" y="634109"/>
                <a:ext cx="6453599" cy="5867924"/>
              </a:xfrm>
              <a:prstGeom prst="roundRect">
                <a:avLst>
                  <a:gd name="adj" fmla="val 7753"/>
                </a:avLst>
              </a:prstGeom>
              <a:solidFill>
                <a:schemeClr val="bg1"/>
              </a:solidFill>
              <a:ln w="76200">
                <a:solidFill>
                  <a:schemeClr val="bg1">
                    <a:lumMod val="75000"/>
                  </a:schemeClr>
                </a:solidFill>
                <a:prstDash val="sysDash"/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b="1" dirty="0" smtClean="0"/>
                  <a:t>❓ Вопросы</a:t>
                </a:r>
              </a:p>
              <a:p>
                <a:r>
                  <a:rPr lang="ru-RU" dirty="0" smtClean="0"/>
                  <a:t>Где живёт Женя?</a:t>
                </a:r>
              </a:p>
              <a:p>
                <a:r>
                  <a:rPr lang="ru-RU" dirty="0" smtClean="0"/>
                  <a:t>Что любит ёжик?</a:t>
                </a:r>
              </a:p>
              <a:p>
                <a:r>
                  <a:rPr lang="ru-RU" dirty="0" smtClean="0"/>
                  <a:t>Как Женя относится к ёжику?</a:t>
                </a:r>
                <a:endParaRPr lang="ru-RU" dirty="0"/>
              </a:p>
            </p:txBody>
          </p:sp>
          <p:sp>
            <p:nvSpPr>
              <p:cNvPr id="29" name="Скругленный прямоугольник 28"/>
              <p:cNvSpPr/>
              <p:nvPr/>
            </p:nvSpPr>
            <p:spPr>
              <a:xfrm>
                <a:off x="1801748" y="916082"/>
                <a:ext cx="4087583" cy="1362075"/>
              </a:xfrm>
              <a:prstGeom prst="roundRect">
                <a:avLst/>
              </a:prstGeom>
              <a:solidFill>
                <a:srgbClr val="FFFFCC"/>
              </a:solidFill>
              <a:ln w="28575">
                <a:solidFill>
                  <a:srgbClr val="FFC000"/>
                </a:solidFill>
                <a:prstDash val="sysDash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ru-RU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итання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Де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живе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Женя?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Що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любить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їжачок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Як Женя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відноситься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до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їжачка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3468128" y="2560868"/>
                <a:ext cx="4294266" cy="1328023"/>
              </a:xfrm>
              <a:prstGeom prst="roundRect">
                <a:avLst/>
              </a:prstGeom>
              <a:solidFill>
                <a:srgbClr val="99CCFF"/>
              </a:solidFill>
              <a:ln w="381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ru-RU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Підбери</a:t>
                </a:r>
                <a: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форму:</a:t>
                </a:r>
                <a:br>
                  <a:rPr lang="ru-RU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жовтий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дім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—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жовта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…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жилетка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рудий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їжак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— руда  …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лисиця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k-UA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дубов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ий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жолудь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ru-RU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дубові</a:t>
                </a: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меблі</a:t>
                </a:r>
                <a:r>
                  <a:rPr lang="ru-RU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784953" y="4187757"/>
                <a:ext cx="4776295" cy="1736646"/>
              </a:xfrm>
              <a:prstGeom prst="roundRect">
                <a:avLst/>
              </a:prstGeom>
              <a:solidFill>
                <a:srgbClr val="99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r>
                  <a:rPr lang="ru-RU" b="1" dirty="0" smtClean="0"/>
                  <a:t>🔎 </a:t>
                </a:r>
                <a:r>
                  <a:rPr lang="ru-RU" b="1" dirty="0" err="1" smtClean="0"/>
                  <a:t>Рефлексія</a:t>
                </a:r>
                <a:endParaRPr lang="ru-RU" b="1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 </a:t>
                </a:r>
                <a:r>
                  <a:rPr lang="ru-RU" dirty="0" err="1" smtClean="0"/>
                  <a:t>Скільки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слів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зі</a:t>
                </a:r>
                <a:r>
                  <a:rPr lang="ru-RU" dirty="0" smtClean="0"/>
                  <a:t> звуком [Ж] </a:t>
                </a:r>
                <a:r>
                  <a:rPr lang="ru-RU" dirty="0" err="1" smtClean="0"/>
                  <a:t>ти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знайшов</a:t>
                </a:r>
                <a:r>
                  <a:rPr lang="ru-RU" dirty="0" smtClean="0"/>
                  <a:t>?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 </a:t>
                </a:r>
                <a:r>
                  <a:rPr lang="ru-RU" dirty="0" err="1" smtClean="0"/>
                  <a:t>Оціни</a:t>
                </a:r>
                <a:r>
                  <a:rPr lang="ru-RU" dirty="0" smtClean="0"/>
                  <a:t> себе: </a:t>
                </a:r>
                <a:r>
                  <a:rPr lang="ru-RU" sz="2000" b="1" dirty="0" smtClean="0"/>
                  <a:t>😊 все </a:t>
                </a:r>
                <a:r>
                  <a:rPr lang="ru-RU" sz="2000" b="1" dirty="0" err="1" smtClean="0"/>
                  <a:t>вийшло</a:t>
                </a:r>
                <a:endParaRPr lang="ru-RU" b="1" dirty="0" smtClean="0"/>
              </a:p>
              <a:p>
                <a:r>
                  <a:rPr lang="ru-RU" dirty="0" smtClean="0"/>
                  <a:t>                         </a:t>
                </a:r>
                <a:r>
                  <a:rPr lang="ru-RU" sz="2000" b="1" dirty="0" smtClean="0"/>
                  <a:t>😐 </a:t>
                </a:r>
                <a:r>
                  <a:rPr lang="ru-RU" sz="2000" b="1" dirty="0" err="1" smtClean="0"/>
                  <a:t>було</a:t>
                </a:r>
                <a:r>
                  <a:rPr lang="ru-RU" sz="2000" b="1" dirty="0" smtClean="0"/>
                  <a:t> складно  </a:t>
                </a:r>
                <a:endParaRPr lang="ru-RU" b="1" dirty="0" smtClean="0"/>
              </a:p>
              <a:p>
                <a:r>
                  <a:rPr lang="ru-RU" sz="2000" b="1" dirty="0" smtClean="0"/>
                  <a:t>                       😟 </a:t>
                </a:r>
                <a:r>
                  <a:rPr lang="ru-RU" sz="2000" b="1" dirty="0" err="1" smtClean="0"/>
                  <a:t>необхідно</a:t>
                </a:r>
                <a:r>
                  <a:rPr lang="ru-RU" sz="2000" b="1" dirty="0" smtClean="0"/>
                  <a:t> </a:t>
                </a:r>
                <a:r>
                  <a:rPr lang="ru-RU" sz="2000" b="1" dirty="0" err="1" smtClean="0"/>
                  <a:t>потренуватись</a:t>
                </a:r>
                <a:endParaRPr lang="ru-RU" sz="2000" b="1" dirty="0" smtClean="0"/>
              </a:p>
            </p:txBody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6207" y="589778"/>
              <a:ext cx="1461927" cy="1461927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5929" y="2197613"/>
              <a:ext cx="1461927" cy="1461927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923" y="4082902"/>
              <a:ext cx="1461927" cy="1461927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7" y="5461236"/>
            <a:ext cx="1088069" cy="9877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198" y="1701709"/>
            <a:ext cx="4876190" cy="48761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397" y="3405292"/>
            <a:ext cx="2916115" cy="29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9" ma:contentTypeDescription="Create a new document." ma:contentTypeScope="" ma:versionID="5e1721dc42eabbdb89f27411beacd27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650e71599116c5ea79f373734bbe33cb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F11536B-4755-42D6-9089-3948B9657F8F}"/>
</file>

<file path=customXml/itemProps2.xml><?xml version="1.0" encoding="utf-8"?>
<ds:datastoreItem xmlns:ds="http://schemas.openxmlformats.org/officeDocument/2006/customXml" ds:itemID="{33AD3EF0-5E13-4DF6-85AF-DB788ACDB791}"/>
</file>

<file path=customXml/itemProps3.xml><?xml version="1.0" encoding="utf-8"?>
<ds:datastoreItem xmlns:ds="http://schemas.openxmlformats.org/officeDocument/2006/customXml" ds:itemID="{67AB3D12-3059-47E2-AE5F-53A511A32659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111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2026-03-02T18:14:39Z</dcterms:created>
  <dcterms:modified xsi:type="dcterms:W3CDTF">2026-03-05T13:34:06Z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