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6" r:id="rId5"/>
    <p:sldId id="258" r:id="rId6"/>
    <p:sldId id="268" r:id="rId7"/>
    <p:sldId id="259" r:id="rId8"/>
    <p:sldId id="270" r:id="rId9"/>
    <p:sldId id="267" r:id="rId10"/>
    <p:sldId id="271" r:id="rId11"/>
    <p:sldId id="269" r:id="rId12"/>
    <p:sldId id="272" r:id="rId13"/>
    <p:sldId id="273" r:id="rId14"/>
    <p:sldId id="260" r:id="rId15"/>
    <p:sldId id="261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62" r:id="rId24"/>
    <p:sldId id="263" r:id="rId25"/>
    <p:sldId id="264" r:id="rId26"/>
    <p:sldId id="2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47C"/>
    <a:srgbClr val="F0E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25" Type="http://schemas.openxmlformats.org/officeDocument/2006/relationships/slide" Target="slides/slide23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33" Type="http://schemas.openxmlformats.org/officeDocument/2006/relationships/customXml" Target="../customXml/item3.xml"/><Relationship Id="rId29" Type="http://schemas.openxmlformats.org/officeDocument/2006/relationships/viewProps" Target="view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slide" Target="slides/slide22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presProps" Target="presProps.xml"/><Relationship Id="rId23" Type="http://schemas.openxmlformats.org/officeDocument/2006/relationships/slide" Target="slides/slide21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31" Type="http://schemas.openxmlformats.org/officeDocument/2006/relationships/customXml" Target="../customXml/item1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27" Type="http://schemas.openxmlformats.org/officeDocument/2006/relationships/slide" Target="slides/slide25.xml"/><Relationship Id="rId22" Type="http://schemas.openxmlformats.org/officeDocument/2006/relationships/slide" Target="slides/slide20.xml"/><Relationship Id="rId14" Type="http://schemas.openxmlformats.org/officeDocument/2006/relationships/slide" Target="slides/slide12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756535" y="1122680"/>
            <a:ext cx="6306820" cy="3408045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046578"/>
              </a:avLst>
            </a:prstTxWarp>
            <a:noAutofit/>
          </a:bodyPr>
          <a:p>
            <a:pPr algn="ctr" fontAlgn="base"/>
            <a:r>
              <a:rPr lang="en-US" altLang="en-US" sz="3200" b="1">
                <a:solidFill>
                  <a:srgbClr val="F0ECAE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Острів</a:t>
            </a:r>
            <a:endParaRPr lang="en-US" altLang="en-US" sz="3200" b="1" i="0">
              <a:solidFill>
                <a:srgbClr val="F0ECAE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5080" y="1546225"/>
            <a:ext cx="6751320" cy="3107055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307040"/>
              </a:avLst>
            </a:prstTxWarp>
            <a:noAutofit/>
          </a:bodyPr>
          <a:p>
            <a:pPr algn="ctr" fontAlgn="base"/>
            <a:r>
              <a:rPr lang="en-US" altLang="en-US" sz="3200" b="1" i="0">
                <a:solidFill>
                  <a:srgbClr val="F0ECAE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Майстрів спілкування</a:t>
            </a:r>
            <a:endParaRPr lang="en-US" altLang="en-US" sz="3200" b="1" i="0">
              <a:solidFill>
                <a:srgbClr val="F0ECAE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0.pngSlide10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34205" y="477837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будеш ти сумувати за подорожжю?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14215" y="4311650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2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б ти порадив тим, хто тільки починає свою подорож островами спілкування?</a:t>
            </a:r>
            <a:endParaRPr lang="en-US" altLang="en-US" sz="22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2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2.pngSlide12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34205" y="4789170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хотів би ти вирушити в нову подорож?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Урок 12.pngУрок 12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66570" y="1184275"/>
            <a:ext cx="841121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Починаємо </a:t>
            </a:r>
            <a:endParaRPr lang="uk-UA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дебати!</a:t>
            </a:r>
            <a:endParaRPr lang="uk-UA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4.pngSlide14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884805" y="1691005"/>
            <a:ext cx="21977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важливіше: вміння слухати чи вміння говорити?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5.pngSlide15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288665" y="1945005"/>
            <a:ext cx="209105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Краще працювати в команді чи самостійно?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6.pngSlide16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898515" y="192849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потрібні домашні завдання?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7.pngSlide17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773680" y="1832610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Конфлікт: уникати чи вирішувати?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8.pngSlide18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39130" y="169100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повинна бути домашня тварина у кожної дитини?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0.pngSlide20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80130" y="3016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83605" y="139382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Діти повинні багато часу проводити на вулиці?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.pngSlide2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276725" y="365125"/>
            <a:ext cx="297370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 вдома, на острові Майстрів спілкування</a:t>
            </a:r>
            <a:endParaRPr lang="en-US" altLang="en-US" sz="28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1.pngSlide21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927350" y="1768475"/>
            <a:ext cx="243141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Комп'ютерні ігри впливають на поведінку дітей?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2.pngSlide22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95675" y="365125"/>
            <a:ext cx="485648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Теми для обговорення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899150" y="200977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Краще читати книги чи дивитися фільми?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:/Users/yanag/OneDrive/Робочий стіл/Slide23.pngSlide23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667125" y="258445"/>
            <a:ext cx="4856480" cy="23069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 довели своє звання Майстрів спілкування! 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4.pngSlide24"/>
          <p:cNvPicPr>
            <a:picLocks noGrp="1"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210415" cy="68707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092065" y="368300"/>
            <a:ext cx="3937635" cy="87566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 пам'ятайте</a:t>
            </a:r>
            <a:endParaRPr lang="en-US" altLang="en-US" sz="4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153150" y="2136775"/>
            <a:ext cx="3162935" cy="31242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Дуже важливо:</a:t>
            </a:r>
            <a:endParaRPr lang="en-US" altLang="en-US" sz="28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888355" y="4088130"/>
            <a:ext cx="4392930" cy="53086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base">
              <a:buFont typeface="Arial" panose="020B0604020202020204" pitchFamily="34" charset="0"/>
              <a:buNone/>
            </a:pPr>
            <a:r>
              <a:rPr lang="ru-RU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- </a:t>
            </a:r>
            <a:r>
              <a:rPr lang="en-US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аргументовано висловлювати свою думку</a:t>
            </a:r>
            <a:endParaRPr lang="en-US" altLang="en-US" sz="20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962015" y="4995545"/>
            <a:ext cx="4392930" cy="48260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base">
              <a:buNone/>
            </a:pPr>
            <a:r>
              <a:rPr lang="ru-RU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- </a:t>
            </a:r>
            <a:r>
              <a:rPr lang="en-US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завжди прагнути до взаєморозуміння та співпраці</a:t>
            </a:r>
            <a:endParaRPr lang="en-US" altLang="en-US" sz="20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469890" y="2981325"/>
            <a:ext cx="4948555" cy="44958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base">
              <a:buFont typeface="Arial" panose="020B0604020202020204" pitchFamily="34" charset="0"/>
              <a:buNone/>
            </a:pPr>
            <a:r>
              <a:rPr lang="ru-RU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- </a:t>
            </a:r>
            <a:r>
              <a:rPr lang="en-US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слухати і чути один одного</a:t>
            </a:r>
            <a:endParaRPr lang="en-US" altLang="en-US" sz="20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811520" y="3505200"/>
            <a:ext cx="4392930" cy="58293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base">
              <a:buNone/>
            </a:pPr>
            <a:r>
              <a:rPr lang="ru-RU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- </a:t>
            </a:r>
            <a:r>
              <a:rPr lang="en-US" altLang="en-US" sz="2000" b="1" i="0">
                <a:solidFill>
                  <a:srgbClr val="CEC47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поважати особисті кордони</a:t>
            </a:r>
            <a:endParaRPr lang="en-US" altLang="en-US" sz="2000" b="1" i="0">
              <a:solidFill>
                <a:srgbClr val="CEC47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5.pngSlide25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18670" cy="68757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15180" y="515620"/>
            <a:ext cx="3535045" cy="87566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 нових зустрічей, Майстри спілкування!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021330" y="4236085"/>
            <a:ext cx="1519555" cy="87566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Диплом Майстра спілкування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t="186" b="186"/>
          <a:stretch>
            <a:fillRect/>
          </a:stretch>
        </p:blipFill>
        <p:spPr>
          <a:xfrm>
            <a:off x="0" y="0"/>
            <a:ext cx="12303760" cy="6895465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49" name="Picture 4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5" name="Picture 4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46" name="Picture 4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7" name="Picture 4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8" name="Picture 4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56" name="Group 55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50" name="Picture 49" descr="11zon_cropped (14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55" name="Text Box 5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Розуміюся на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32" name="Group 31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22" name="Picture 21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31" name="Text Box 30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Вмію знайомитися. 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35" name="Group 34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33" name="Picture 32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34" name="Text Box 33"/>
              <p:cNvSpPr txBox="1"/>
              <p:nvPr/>
            </p:nvSpPr>
            <p:spPr>
              <a:xfrm rot="147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62" name="Group 6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57" name="Picture 56" descr="11zon_cropped (2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60" name="Text Box 59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4" name="Group 3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6" name="Picture 15" descr="11zon_cropped (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7" name="Text Box 16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30700" y="3374390"/>
            <a:ext cx="1684020" cy="1642110"/>
            <a:chOff x="9967" y="4753"/>
            <a:chExt cx="2652" cy="2586"/>
          </a:xfrm>
        </p:grpSpPr>
        <p:sp>
          <p:nvSpPr>
            <p:cNvPr id="106" name="Text Box 105"/>
            <p:cNvSpPr txBox="1"/>
            <p:nvPr/>
          </p:nvSpPr>
          <p:spPr>
            <a:xfrm rot="16200000">
              <a:off x="10000" y="4720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635162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Перемагаю в будь-якій суперечці.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10200" y="4954"/>
              <a:ext cx="2206" cy="2206"/>
              <a:chOff x="9731" y="4977"/>
              <a:chExt cx="2206" cy="2206"/>
            </a:xfrm>
          </p:grpSpPr>
          <p:pic>
            <p:nvPicPr>
              <p:cNvPr id="104" name="Picture 103" descr="11zon_cropped (21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1" y="4977"/>
                <a:ext cx="2207" cy="2207"/>
              </a:xfrm>
              <a:prstGeom prst="rect">
                <a:avLst/>
              </a:prstGeom>
            </p:spPr>
          </p:pic>
          <p:sp>
            <p:nvSpPr>
              <p:cNvPr id="52" name="Oval 51"/>
              <p:cNvSpPr/>
              <p:nvPr/>
            </p:nvSpPr>
            <p:spPr>
              <a:xfrm>
                <a:off x="9731" y="49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2296824" y="3408680"/>
            <a:ext cx="1684020" cy="1642110"/>
            <a:chOff x="10180" y="7315"/>
            <a:chExt cx="2652" cy="2586"/>
          </a:xfrm>
        </p:grpSpPr>
        <p:sp>
          <p:nvSpPr>
            <p:cNvPr id="86" name="Text Box 85"/>
            <p:cNvSpPr txBox="1"/>
            <p:nvPr/>
          </p:nvSpPr>
          <p:spPr>
            <a:xfrm rot="1476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Командний гравець.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84" name="Picture 83" descr="11zon_cropped (17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53" name="Oval 52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98" name="Text Box 97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Віртуоз слова.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96" name="Picture 95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58" name="Oval 57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4314825" y="1691640"/>
            <a:ext cx="1684020" cy="1642110"/>
            <a:chOff x="9897" y="2775"/>
            <a:chExt cx="2652" cy="2586"/>
          </a:xfrm>
        </p:grpSpPr>
        <p:sp>
          <p:nvSpPr>
            <p:cNvPr id="102" name="Text Box 101"/>
            <p:cNvSpPr txBox="1"/>
            <p:nvPr/>
          </p:nvSpPr>
          <p:spPr>
            <a:xfrm rot="14940000">
              <a:off x="9930" y="274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Класно задаю питання.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00" name="Picture 99" descr="11zon_cropped (26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59" name="Oval 58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91" name="Picture 90" descr="11zon_cropped (25)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94" name="Text Box 93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337685" y="5124450"/>
            <a:ext cx="1684020" cy="1642110"/>
            <a:chOff x="9922" y="5804"/>
            <a:chExt cx="2652" cy="2586"/>
          </a:xfrm>
        </p:grpSpPr>
        <p:sp>
          <p:nvSpPr>
            <p:cNvPr id="110" name="Text Box 109"/>
            <p:cNvSpPr txBox="1"/>
            <p:nvPr/>
          </p:nvSpPr>
          <p:spPr>
            <a:xfrm rot="14400000">
              <a:off x="9955" y="577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Експерт спілкування.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10144" y="6016"/>
              <a:ext cx="2207" cy="2184"/>
              <a:chOff x="10144" y="6016"/>
              <a:chExt cx="2207" cy="2184"/>
            </a:xfrm>
          </p:grpSpPr>
          <p:pic>
            <p:nvPicPr>
              <p:cNvPr id="108" name="Picture 107" descr="11zon_cropped (24)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44" y="6016"/>
                <a:ext cx="2173" cy="2173"/>
              </a:xfrm>
              <a:prstGeom prst="rect">
                <a:avLst/>
              </a:prstGeom>
            </p:spPr>
          </p:pic>
          <p:sp>
            <p:nvSpPr>
              <p:cNvPr id="61" name="Oval 60"/>
              <p:cNvSpPr/>
              <p:nvPr/>
            </p:nvSpPr>
            <p:spPr>
              <a:xfrm>
                <a:off x="10144" y="6016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2292863" y="1698174"/>
            <a:ext cx="1684020" cy="1642110"/>
            <a:chOff x="10385" y="6874"/>
            <a:chExt cx="2652" cy="2586"/>
          </a:xfrm>
        </p:grpSpPr>
        <p:sp>
          <p:nvSpPr>
            <p:cNvPr id="80" name="Text Box 79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Знавець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78" name="Picture 77" descr="11zon_cropped (16)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6392679" y="1668145"/>
            <a:ext cx="2766695" cy="2513330"/>
            <a:chOff x="9995" y="5747"/>
            <a:chExt cx="2652" cy="2586"/>
          </a:xfrm>
        </p:grpSpPr>
        <p:sp>
          <p:nvSpPr>
            <p:cNvPr id="118" name="Text Box 117"/>
            <p:cNvSpPr txBox="1"/>
            <p:nvPr/>
          </p:nvSpPr>
          <p:spPr>
            <a:xfrm rot="14460000">
              <a:off x="10028" y="571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Експерт спілкування.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10144" y="6016"/>
              <a:ext cx="2207" cy="2184"/>
              <a:chOff x="10144" y="6016"/>
              <a:chExt cx="2207" cy="2184"/>
            </a:xfrm>
          </p:grpSpPr>
          <p:pic>
            <p:nvPicPr>
              <p:cNvPr id="120" name="Picture 119" descr="11zon_cropped (24)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44" y="6016"/>
                <a:ext cx="2207" cy="2173"/>
              </a:xfrm>
              <a:prstGeom prst="rect">
                <a:avLst/>
              </a:prstGeom>
            </p:spPr>
          </p:pic>
          <p:sp>
            <p:nvSpPr>
              <p:cNvPr id="121" name="Oval 120"/>
              <p:cNvSpPr/>
              <p:nvPr/>
            </p:nvSpPr>
            <p:spPr>
              <a:xfrm>
                <a:off x="10144" y="6016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Content Placeholder 8" descr="Agatha (1)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8322945" y="254381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283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4.pngSlide4"/>
          <p:cNvPicPr>
            <a:picLocks noGrp="1" noChangeAspect="1"/>
          </p:cNvPicPr>
          <p:nvPr>
            <p:ph idx="1"/>
          </p:nvPr>
        </p:nvPicPr>
        <p:blipFill>
          <a:blip r:embed="rId1"/>
          <a:srcRect l="8" r="8"/>
          <a:stretch>
            <a:fillRect/>
          </a:stretch>
        </p:blipFill>
        <p:spPr>
          <a:xfrm>
            <a:off x="0" y="0"/>
            <a:ext cx="12190095" cy="68592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996305" y="2338070"/>
            <a:ext cx="20942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зараз журналісти можуть взяти інтерв'ю в учасників подорожі.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52035" y="984885"/>
            <a:ext cx="220916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Сьогодні нові мешканці нашого острова покажуть свою майстерність</a:t>
            </a:r>
            <a:endParaRPr lang="en-US" altLang="en-US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5.pngSlide5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34205" y="4789170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 тебе звати і скільки тобі років?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6.pngSlide6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710430" y="4916805"/>
            <a:ext cx="262191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Яке у тебе хобі?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7.pngSlide7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93920" y="4587875"/>
            <a:ext cx="285496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Який острів тобі запам'ятався найбільше і чому?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8.pngSlide8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34205" y="4948555"/>
            <a:ext cx="316293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Чого ти навчився у подорожі?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9.pngSlide9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696335" y="365125"/>
            <a:ext cx="485013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Інтерв'ю</a:t>
            </a:r>
            <a:r>
              <a:rPr lang="uk-UA" altLang="en-US" sz="6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6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698365" y="4343400"/>
            <a:ext cx="263271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3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 ким із команди тобі було особливо цікаво спілкуватися?</a:t>
            </a:r>
            <a:endParaRPr lang="en-US" altLang="en-US" sz="23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3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78E52C6-1148-41B2-BE3D-8BED8877B2D4}"/>
</file>

<file path=customXml/itemProps2.xml><?xml version="1.0" encoding="utf-8"?>
<ds:datastoreItem xmlns:ds="http://schemas.openxmlformats.org/officeDocument/2006/customXml" ds:itemID="{3DBBDCC4-1B09-4501-A354-7C90FF1EB4E1}"/>
</file>

<file path=customXml/itemProps3.xml><?xml version="1.0" encoding="utf-8"?>
<ds:datastoreItem xmlns:ds="http://schemas.openxmlformats.org/officeDocument/2006/customXml" ds:itemID="{D1D3E9B9-B9BA-40E7-A1FA-5A58450624D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WPS Presentation</Application>
  <PresentationFormat>Widescreen</PresentationFormat>
  <Paragraphs>130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Montserrat</vt:lpstr>
      <vt:lpstr>Arial</vt:lpstr>
      <vt:lpstr>Calibri Light</vt:lpstr>
      <vt:lpstr>Calibri</vt:lpstr>
      <vt:lpstr>Microsoft YaHei</vt:lpstr>
      <vt:lpstr>Arial Unicode MS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14</cp:revision>
  <dcterms:created xsi:type="dcterms:W3CDTF">2025-05-16T19:15:00Z</dcterms:created>
  <dcterms:modified xsi:type="dcterms:W3CDTF">2025-12-16T18:15:22Z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08A424EFA1C9423E9FDA7F58FBB59837_13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