
<file path=[Content_Types].xml><?xml version="1.0" encoding="utf-8"?>
<Types xmlns="http://schemas.openxmlformats.org/package/2006/content-types">
  <Default Extension="fntdata" ContentType="application/x-fontdata"/>
  <Default Extension="odttf" ContentType="application/vnd.openxmlformats-officedocument.obfuscatedFont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y="6858000" cx="12192000"/>
  <p:notesSz cx="6858000" cy="9144000"/>
  <p:embeddedFontLst>
    <p:embeddedFont>
      <p:font typeface="Montserrat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3" roundtripDataSignature="AMtx7mgrQaJweJL9Dj2tUMBTlBdZ6HFU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8" Type="http://schemas.openxmlformats.org/officeDocument/2006/relationships/slide" Target="slides/slide4.xml"/><Relationship Id="rId26" Type="http://schemas.openxmlformats.org/officeDocument/2006/relationships/customXml" Target="../customXml/item3.xml"/><Relationship Id="rId21" Type="http://schemas.openxmlformats.org/officeDocument/2006/relationships/font" Target="fonts/Montserrat-italic.fntdata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7" Type="http://schemas.openxmlformats.org/officeDocument/2006/relationships/slide" Target="slides/slide3.xml"/><Relationship Id="rId25" Type="http://schemas.openxmlformats.org/officeDocument/2006/relationships/customXml" Target="../customXml/item2.xml"/><Relationship Id="rId20" Type="http://schemas.openxmlformats.org/officeDocument/2006/relationships/font" Target="fonts/Montserrat-bold.fntdata"/><Relationship Id="rId2" Type="http://schemas.openxmlformats.org/officeDocument/2006/relationships/presProps" Target="pres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1" Type="http://schemas.openxmlformats.org/officeDocument/2006/relationships/theme" Target="theme/theme1.xml"/><Relationship Id="rId6" Type="http://schemas.openxmlformats.org/officeDocument/2006/relationships/slide" Target="slides/slide2.xml"/><Relationship Id="rId24" Type="http://schemas.openxmlformats.org/officeDocument/2006/relationships/customXml" Target="../customXml/item1.xml"/><Relationship Id="rId23" Type="http://customschemas.google.com/relationships/presentationmetadata" Target="metadata"/><Relationship Id="rId15" Type="http://schemas.openxmlformats.org/officeDocument/2006/relationships/slide" Target="slides/slide1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font" Target="fonts/Montserrat-regular.fntdata"/><Relationship Id="rId22" Type="http://schemas.openxmlformats.org/officeDocument/2006/relationships/font" Target="fonts/Montserrat-boldItalic.fntdata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2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Relationship Id="rId4" Type="http://schemas.openxmlformats.org/officeDocument/2006/relationships/image" Target="../media/image5.png"/><Relationship Id="rId10" Type="http://schemas.openxmlformats.org/officeDocument/2006/relationships/image" Target="../media/image25.png"/><Relationship Id="rId9" Type="http://schemas.openxmlformats.org/officeDocument/2006/relationships/image" Target="../media/image22.png"/><Relationship Id="rId5" Type="http://schemas.openxmlformats.org/officeDocument/2006/relationships/image" Target="../media/image15.png"/><Relationship Id="rId6" Type="http://schemas.openxmlformats.org/officeDocument/2006/relationships/image" Target="../media/image21.png"/><Relationship Id="rId7" Type="http://schemas.openxmlformats.org/officeDocument/2006/relationships/image" Target="../media/image23.png"/><Relationship Id="rId8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Relationship Id="rId4" Type="http://schemas.openxmlformats.org/officeDocument/2006/relationships/image" Target="../media/image9.png"/><Relationship Id="rId5" Type="http://schemas.openxmlformats.org/officeDocument/2006/relationships/image" Target="../media/image2.png"/><Relationship Id="rId6" Type="http://schemas.openxmlformats.org/officeDocument/2006/relationships/image" Target="../media/image1.png"/><Relationship Id="rId7" Type="http://schemas.openxmlformats.org/officeDocument/2006/relationships/image" Target="../media/image3.png"/><Relationship Id="rId8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9" name="Google Shape;89;p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descr="C:/Users/yanag/OneDrive/Робочий стіл/Firefly 20251114164111.pngFirefly 20251114164111" id="90" name="Google Shape;90;p1"/>
          <p:cNvPicPr preferRelativeResize="0"/>
          <p:nvPr/>
        </p:nvPicPr>
        <p:blipFill rotWithShape="1">
          <a:blip r:embed="rId3">
            <a:alphaModFix/>
          </a:blip>
          <a:srcRect b="0" l="12" r="13" t="0"/>
          <a:stretch/>
        </p:blipFill>
        <p:spPr>
          <a:xfrm>
            <a:off x="1270" y="0"/>
            <a:ext cx="12188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/>
          <p:nvPr/>
        </p:nvSpPr>
        <p:spPr>
          <a:xfrm>
            <a:off x="3219450" y="2433955"/>
            <a:ext cx="2967355" cy="1076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A15700"/>
                </a:solidFill>
                <a:latin typeface="Montserrat"/>
                <a:ea typeface="Montserrat"/>
                <a:cs typeface="Montserrat"/>
                <a:sym typeface="Montserrat"/>
              </a:rPr>
              <a:t>Порушених кордонів</a:t>
            </a:r>
            <a:endParaRPr b="1" i="0" sz="3200" u="none" cap="none" strike="noStrike">
              <a:solidFill>
                <a:srgbClr val="A157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2" name="Google Shape;92;p1"/>
          <p:cNvSpPr txBox="1"/>
          <p:nvPr/>
        </p:nvSpPr>
        <p:spPr>
          <a:xfrm>
            <a:off x="3453765" y="1249680"/>
            <a:ext cx="2295525" cy="645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A15700"/>
                </a:solidFill>
                <a:latin typeface="Montserrat"/>
                <a:ea typeface="Montserrat"/>
                <a:cs typeface="Montserrat"/>
                <a:sym typeface="Montserrat"/>
              </a:rPr>
              <a:t>Острів</a:t>
            </a:r>
            <a:endParaRPr b="1" i="0" sz="3600" u="none" cap="none" strike="noStrike">
              <a:solidFill>
                <a:srgbClr val="A157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93" name="Google Shape;93;p1"/>
          <p:cNvCxnSpPr/>
          <p:nvPr/>
        </p:nvCxnSpPr>
        <p:spPr>
          <a:xfrm>
            <a:off x="9505950" y="3602355"/>
            <a:ext cx="742950" cy="732155"/>
          </a:xfrm>
          <a:prstGeom prst="straightConnector1">
            <a:avLst/>
          </a:prstGeom>
          <a:noFill/>
          <a:ln cap="flat" cmpd="sng" w="69850">
            <a:solidFill>
              <a:srgbClr val="FE421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4" name="Google Shape;94;p1"/>
          <p:cNvSpPr txBox="1"/>
          <p:nvPr/>
        </p:nvSpPr>
        <p:spPr>
          <a:xfrm rot="540000">
            <a:off x="9123045" y="3716655"/>
            <a:ext cx="1508125" cy="583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A15700"/>
                </a:solidFill>
                <a:latin typeface="Montserrat"/>
                <a:ea typeface="Montserrat"/>
                <a:cs typeface="Montserrat"/>
                <a:sym typeface="Montserrat"/>
              </a:rPr>
              <a:t>Сюди не можна</a:t>
            </a:r>
            <a:endParaRPr b="1" i="0" sz="1600" u="none" cap="none" strike="noStrike">
              <a:solidFill>
                <a:srgbClr val="A157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C:/Users/yanag/OneDrive/Робочий стіл/Firefly 20251114164806.pngFirefly 20251114164806" id="173" name="Google Shape;173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22" r="23" t="0"/>
          <a:stretch/>
        </p:blipFill>
        <p:spPr>
          <a:xfrm>
            <a:off x="0" y="0"/>
            <a:ext cx="12186285" cy="685736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0"/>
          <p:cNvSpPr txBox="1"/>
          <p:nvPr/>
        </p:nvSpPr>
        <p:spPr>
          <a:xfrm>
            <a:off x="2423160" y="3598545"/>
            <a:ext cx="3228340" cy="8299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3F230D"/>
                </a:solidFill>
                <a:latin typeface="Montserrat"/>
                <a:ea typeface="Montserrat"/>
                <a:cs typeface="Montserrat"/>
                <a:sym typeface="Montserrat"/>
              </a:rPr>
              <a:t>Торкнутися волосся</a:t>
            </a:r>
            <a:endParaRPr b="1" i="0" sz="2400" u="none" cap="none" strike="noStrike">
              <a:solidFill>
                <a:srgbClr val="3F230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5" name="Google Shape;175;p10"/>
          <p:cNvSpPr txBox="1"/>
          <p:nvPr/>
        </p:nvSpPr>
        <p:spPr>
          <a:xfrm>
            <a:off x="2423160" y="2630805"/>
            <a:ext cx="3228340" cy="460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3F230D"/>
                </a:solidFill>
                <a:latin typeface="Montserrat"/>
                <a:ea typeface="Montserrat"/>
                <a:cs typeface="Montserrat"/>
                <a:sym typeface="Montserrat"/>
              </a:rPr>
              <a:t>Взяти чужу річ</a:t>
            </a:r>
            <a:endParaRPr b="1" i="0" sz="2400" u="none" cap="none" strike="noStrike">
              <a:solidFill>
                <a:srgbClr val="3F230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6" name="Google Shape;176;p10"/>
          <p:cNvSpPr txBox="1"/>
          <p:nvPr/>
        </p:nvSpPr>
        <p:spPr>
          <a:xfrm>
            <a:off x="2423160" y="1207770"/>
            <a:ext cx="3228340" cy="8299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3F230D"/>
                </a:solidFill>
                <a:latin typeface="Montserrat"/>
                <a:ea typeface="Montserrat"/>
                <a:cs typeface="Montserrat"/>
                <a:sym typeface="Montserrat"/>
              </a:rPr>
              <a:t>Обійняти без дозволу</a:t>
            </a:r>
            <a:endParaRPr b="1" i="0" sz="2400" u="none" cap="none" strike="noStrike">
              <a:solidFill>
                <a:srgbClr val="3F230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7" name="Google Shape;177;p10"/>
          <p:cNvSpPr txBox="1"/>
          <p:nvPr/>
        </p:nvSpPr>
        <p:spPr>
          <a:xfrm>
            <a:off x="2423160" y="4648200"/>
            <a:ext cx="3228340" cy="1383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3F230D"/>
                </a:solidFill>
                <a:latin typeface="Montserrat"/>
                <a:ea typeface="Montserrat"/>
                <a:cs typeface="Montserrat"/>
                <a:sym typeface="Montserrat"/>
              </a:rPr>
              <a:t>Чому деякі дії не всім приємні?</a:t>
            </a:r>
            <a:endParaRPr b="1" i="0" sz="2800" u="none" cap="none" strike="noStrike">
              <a:solidFill>
                <a:srgbClr val="3F230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C:/Users/yanag/OneDrive/Робочий стіл/Firefly 20251114164850.pngFirefly 20251114164850" id="183" name="Google Shape;183;p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3" r="2" t="0"/>
          <a:stretch/>
        </p:blipFill>
        <p:spPr>
          <a:xfrm>
            <a:off x="0" y="0"/>
            <a:ext cx="12191365" cy="685990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1"/>
          <p:cNvSpPr txBox="1"/>
          <p:nvPr/>
        </p:nvSpPr>
        <p:spPr>
          <a:xfrm>
            <a:off x="6327775" y="955040"/>
            <a:ext cx="4109085" cy="1383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3F230D"/>
                </a:solidFill>
                <a:latin typeface="Montserrat"/>
                <a:ea typeface="Montserrat"/>
                <a:cs typeface="Montserrat"/>
                <a:sym typeface="Montserrat"/>
              </a:rPr>
              <a:t>Що ви зрозуміли?</a:t>
            </a:r>
            <a:endParaRPr b="1" i="0" sz="2800" u="none" cap="none" strike="noStrike">
              <a:solidFill>
                <a:srgbClr val="3F230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3F230D"/>
                </a:solidFill>
                <a:latin typeface="Montserrat"/>
                <a:ea typeface="Montserrat"/>
                <a:cs typeface="Montserrat"/>
                <a:sym typeface="Montserrat"/>
              </a:rPr>
              <a:t>Що вам сподобалось?</a:t>
            </a:r>
            <a:endParaRPr b="1" i="0" sz="2800" u="none" cap="none" strike="noStrike">
              <a:solidFill>
                <a:srgbClr val="3F230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5" name="Google Shape;185;p11"/>
          <p:cNvSpPr txBox="1"/>
          <p:nvPr/>
        </p:nvSpPr>
        <p:spPr>
          <a:xfrm>
            <a:off x="6688455" y="770255"/>
            <a:ext cx="3589020" cy="1568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3F230D"/>
                </a:solidFill>
                <a:latin typeface="Montserrat"/>
                <a:ea typeface="Montserrat"/>
                <a:cs typeface="Montserrat"/>
                <a:sym typeface="Montserrat"/>
              </a:rPr>
              <a:t>Що було складніше – встановлювати свої межі чи шанувати чужі?</a:t>
            </a:r>
            <a:endParaRPr b="1" i="0" sz="2400" u="none" cap="none" strike="noStrike">
              <a:solidFill>
                <a:srgbClr val="3F230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C:/Users/yanag/OneDrive/Робочий стіл/Firefly 20251114165803.pngFirefly 20251114165803" id="191" name="Google Shape;191;p1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3" r="2" t="0"/>
          <a:stretch/>
        </p:blipFill>
        <p:spPr>
          <a:xfrm>
            <a:off x="0" y="-2540"/>
            <a:ext cx="12191365" cy="6860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C:/Users/yanag/OneDrive/Робочий стіл/Firefly 20251114164111.pngFirefly 20251114164111" id="197" name="Google Shape;197;p13"/>
          <p:cNvPicPr preferRelativeResize="0"/>
          <p:nvPr/>
        </p:nvPicPr>
        <p:blipFill rotWithShape="1">
          <a:blip r:embed="rId3">
            <a:alphaModFix/>
          </a:blip>
          <a:srcRect b="187" l="0" r="0" t="188"/>
          <a:stretch/>
        </p:blipFill>
        <p:spPr>
          <a:xfrm>
            <a:off x="-74930" y="-26670"/>
            <a:ext cx="12343130" cy="69170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vertical_blur" id="198" name="Google Shape;198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2050" y="0"/>
            <a:ext cx="960120" cy="8928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199" name="Google Shape;199;p13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2418080" y="525907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00" name="Google Shape;200;p13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4478655" y="3502025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01" name="Google Shape;201;p13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357505" y="8890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02" name="Google Shape;202;p13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357505" y="182499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03" name="Google Shape;203;p13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357505" y="525907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04" name="Google Shape;204;p13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357505" y="354203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05" name="Google Shape;205;p13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2418080" y="7874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06" name="Google Shape;206;p13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2418080" y="182499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07" name="Google Shape;207;p13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2418080" y="354203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08" name="Google Shape;208;p13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4478655" y="7874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09" name="Google Shape;209;p13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4478655" y="182499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10" name="Google Shape;210;p13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4478655" y="5259070"/>
            <a:ext cx="1397635" cy="1397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13"/>
          <p:cNvGrpSpPr/>
          <p:nvPr/>
        </p:nvGrpSpPr>
        <p:grpSpPr>
          <a:xfrm>
            <a:off x="71277" y="3260400"/>
            <a:ext cx="1952947" cy="1938670"/>
            <a:chOff x="10589" y="-400"/>
            <a:chExt cx="3076" cy="3053"/>
          </a:xfrm>
        </p:grpSpPr>
        <p:grpSp>
          <p:nvGrpSpPr>
            <p:cNvPr id="212" name="Google Shape;212;p13"/>
            <p:cNvGrpSpPr/>
            <p:nvPr/>
          </p:nvGrpSpPr>
          <p:grpSpPr>
            <a:xfrm>
              <a:off x="10589" y="-400"/>
              <a:ext cx="3076" cy="3053"/>
              <a:chOff x="9462" y="1455"/>
              <a:chExt cx="3076" cy="3053"/>
            </a:xfrm>
          </p:grpSpPr>
          <p:pic>
            <p:nvPicPr>
              <p:cNvPr descr="11zon_cropped (14)" id="213" name="Google Shape;213;p13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9895" y="1851"/>
                <a:ext cx="2211" cy="221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4" name="Google Shape;214;p13"/>
              <p:cNvSpPr/>
              <p:nvPr/>
            </p:nvSpPr>
            <p:spPr>
              <a:xfrm rot="-6180000">
                <a:off x="9730" y="1697"/>
                <a:ext cx="2540" cy="2570"/>
              </a:xfrm>
              <a:prstGeom prst="rect">
                <a:avLst/>
              </a:prstGeom>
            </p:spPr>
            <p:txBody>
              <a:bodyPr>
                <a:prstTxWarp prst="textPlain"/>
              </a:bodyPr>
              <a:lstStyle/>
              <a:p>
                <a:pPr lvl="0" algn="l"/>
                <a:r>
                  <a:rPr b="1" i="0">
                    <a:ln>
                      <a:noFill/>
                    </a:ln>
                    <a:solidFill>
                      <a:schemeClr val="dk1"/>
                    </a:solidFill>
                    <a:latin typeface="Arial"/>
                  </a:rPr>
                  <a:t>Розбираюсь у почуттях.</a:t>
                </a:r>
              </a:p>
            </p:txBody>
          </p:sp>
        </p:grpSp>
        <p:sp>
          <p:nvSpPr>
            <p:cNvPr id="215" name="Google Shape;215;p13"/>
            <p:cNvSpPr/>
            <p:nvPr/>
          </p:nvSpPr>
          <p:spPr>
            <a:xfrm>
              <a:off x="11034" y="23"/>
              <a:ext cx="2207" cy="2184"/>
            </a:xfrm>
            <a:prstGeom prst="ellipse">
              <a:avLst/>
            </a:prstGeom>
            <a:noFill/>
            <a:ln cap="flat" cmpd="sng" w="57150">
              <a:solidFill>
                <a:srgbClr val="41DF4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6" name="Google Shape;216;p13"/>
          <p:cNvGrpSpPr/>
          <p:nvPr/>
        </p:nvGrpSpPr>
        <p:grpSpPr>
          <a:xfrm>
            <a:off x="106400" y="-25397"/>
            <a:ext cx="1918036" cy="1835927"/>
            <a:chOff x="11062" y="6335"/>
            <a:chExt cx="3021" cy="2891"/>
          </a:xfrm>
        </p:grpSpPr>
        <p:grpSp>
          <p:nvGrpSpPr>
            <p:cNvPr id="217" name="Google Shape;217;p13"/>
            <p:cNvGrpSpPr/>
            <p:nvPr/>
          </p:nvGrpSpPr>
          <p:grpSpPr>
            <a:xfrm>
              <a:off x="11062" y="6335"/>
              <a:ext cx="3021" cy="2891"/>
              <a:chOff x="14450" y="582"/>
              <a:chExt cx="3124" cy="3000"/>
            </a:xfrm>
          </p:grpSpPr>
          <p:pic>
            <p:nvPicPr>
              <p:cNvPr descr="11zon_cropped (22)" id="218" name="Google Shape;218;p13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14853" y="741"/>
                <a:ext cx="2303" cy="230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9" name="Google Shape;219;p13"/>
              <p:cNvSpPr/>
              <p:nvPr/>
            </p:nvSpPr>
            <p:spPr>
              <a:xfrm rot="-6780000">
                <a:off x="14903" y="856"/>
                <a:ext cx="2218" cy="2452"/>
              </a:xfrm>
              <a:prstGeom prst="rect">
                <a:avLst/>
              </a:prstGeom>
            </p:spPr>
            <p:txBody>
              <a:bodyPr>
                <a:prstTxWarp prst="textPlain"/>
              </a:bodyPr>
              <a:lstStyle/>
              <a:p>
                <a:pPr lvl="0" algn="l"/>
                <a:r>
                  <a:rPr b="1" i="0">
                    <a:ln>
                      <a:noFill/>
                    </a:ln>
                    <a:solidFill>
                      <a:schemeClr val="dk1"/>
                    </a:solidFill>
                    <a:latin typeface="Arial"/>
                  </a:rPr>
                  <a:t>Вмію знайомитись.</a:t>
                </a:r>
              </a:p>
            </p:txBody>
          </p:sp>
        </p:grpSp>
        <p:sp>
          <p:nvSpPr>
            <p:cNvPr id="220" name="Google Shape;220;p13"/>
            <p:cNvSpPr/>
            <p:nvPr/>
          </p:nvSpPr>
          <p:spPr>
            <a:xfrm>
              <a:off x="11452" y="6524"/>
              <a:ext cx="2207" cy="2184"/>
            </a:xfrm>
            <a:prstGeom prst="ellipse">
              <a:avLst/>
            </a:prstGeom>
            <a:noFill/>
            <a:ln cap="flat" cmpd="sng" w="57150">
              <a:solidFill>
                <a:srgbClr val="41DF4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1" name="Google Shape;221;p13"/>
          <p:cNvGrpSpPr/>
          <p:nvPr/>
        </p:nvGrpSpPr>
        <p:grpSpPr>
          <a:xfrm>
            <a:off x="70613" y="1489898"/>
            <a:ext cx="1991196" cy="1964013"/>
            <a:chOff x="10259" y="6603"/>
            <a:chExt cx="3135" cy="3093"/>
          </a:xfrm>
        </p:grpSpPr>
        <p:grpSp>
          <p:nvGrpSpPr>
            <p:cNvPr id="222" name="Google Shape;222;p13"/>
            <p:cNvGrpSpPr/>
            <p:nvPr/>
          </p:nvGrpSpPr>
          <p:grpSpPr>
            <a:xfrm>
              <a:off x="10259" y="6603"/>
              <a:ext cx="3135" cy="3093"/>
              <a:chOff x="14336" y="3467"/>
              <a:chExt cx="3219" cy="3176"/>
            </a:xfrm>
          </p:grpSpPr>
          <p:pic>
            <p:nvPicPr>
              <p:cNvPr descr="11zon_cropped (18)" id="223" name="Google Shape;223;p13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14803" y="3911"/>
                <a:ext cx="2285" cy="228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4" name="Google Shape;224;p13"/>
              <p:cNvSpPr/>
              <p:nvPr/>
            </p:nvSpPr>
            <p:spPr>
              <a:xfrm rot="-6240000">
                <a:off x="14641" y="3721"/>
                <a:ext cx="2608" cy="2667"/>
              </a:xfrm>
              <a:prstGeom prst="rect">
                <a:avLst/>
              </a:prstGeom>
            </p:spPr>
            <p:txBody>
              <a:bodyPr>
                <a:prstTxWarp prst="textPlain"/>
              </a:bodyPr>
              <a:lstStyle/>
              <a:p>
                <a:pPr lvl="0" algn="l"/>
                <a:r>
                  <a:rPr b="1" i="0">
                    <a:ln>
                      <a:noFill/>
                    </a:ln>
                    <a:solidFill>
                      <a:schemeClr val="dk1"/>
                    </a:solidFill>
                    <a:latin typeface="Arial"/>
                  </a:rPr>
                  <a:t>Легко перевтілююся.</a:t>
                </a:r>
              </a:p>
            </p:txBody>
          </p:sp>
        </p:grpSp>
        <p:sp>
          <p:nvSpPr>
            <p:cNvPr id="225" name="Google Shape;225;p13"/>
            <p:cNvSpPr/>
            <p:nvPr/>
          </p:nvSpPr>
          <p:spPr>
            <a:xfrm>
              <a:off x="10715" y="7078"/>
              <a:ext cx="2207" cy="2184"/>
            </a:xfrm>
            <a:prstGeom prst="ellipse">
              <a:avLst/>
            </a:prstGeom>
            <a:noFill/>
            <a:ln cap="flat" cmpd="sng" w="57150">
              <a:solidFill>
                <a:srgbClr val="41DF4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6" name="Google Shape;226;p13"/>
          <p:cNvGrpSpPr/>
          <p:nvPr/>
        </p:nvGrpSpPr>
        <p:grpSpPr>
          <a:xfrm>
            <a:off x="-36730" y="4846096"/>
            <a:ext cx="2219760" cy="2212787"/>
            <a:chOff x="10916" y="6715"/>
            <a:chExt cx="3496" cy="3485"/>
          </a:xfrm>
        </p:grpSpPr>
        <p:grpSp>
          <p:nvGrpSpPr>
            <p:cNvPr id="227" name="Google Shape;227;p13"/>
            <p:cNvGrpSpPr/>
            <p:nvPr/>
          </p:nvGrpSpPr>
          <p:grpSpPr>
            <a:xfrm>
              <a:off x="10916" y="6715"/>
              <a:ext cx="3496" cy="3485"/>
              <a:chOff x="9270" y="1171"/>
              <a:chExt cx="3496" cy="3485"/>
            </a:xfrm>
          </p:grpSpPr>
          <p:pic>
            <p:nvPicPr>
              <p:cNvPr descr="11zon_cropped (23)" id="228" name="Google Shape;228;p13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9916" y="1811"/>
                <a:ext cx="2204" cy="220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9" name="Google Shape;229;p13"/>
              <p:cNvSpPr/>
              <p:nvPr/>
            </p:nvSpPr>
            <p:spPr>
              <a:xfrm rot="-7200000">
                <a:off x="9748" y="1628"/>
                <a:ext cx="2540" cy="2570"/>
              </a:xfrm>
              <a:prstGeom prst="rect">
                <a:avLst/>
              </a:prstGeom>
            </p:spPr>
            <p:txBody>
              <a:bodyPr>
                <a:prstTxWarp prst="textPlain"/>
              </a:bodyPr>
              <a:lstStyle/>
              <a:p>
                <a:pPr lvl="0" algn="l"/>
                <a:r>
                  <a:rPr b="1" i="0">
                    <a:ln>
                      <a:noFill/>
                    </a:ln>
                    <a:solidFill>
                      <a:schemeClr val="dk1"/>
                    </a:solidFill>
                    <a:latin typeface="Arial"/>
                  </a:rPr>
                  <a:t>Поважаю кордони.</a:t>
                </a:r>
              </a:p>
            </p:txBody>
          </p:sp>
        </p:grpSp>
        <p:sp>
          <p:nvSpPr>
            <p:cNvPr id="230" name="Google Shape;230;p13"/>
            <p:cNvSpPr/>
            <p:nvPr/>
          </p:nvSpPr>
          <p:spPr>
            <a:xfrm>
              <a:off x="11559" y="7355"/>
              <a:ext cx="2207" cy="2184"/>
            </a:xfrm>
            <a:prstGeom prst="ellipse">
              <a:avLst/>
            </a:prstGeom>
            <a:noFill/>
            <a:ln cap="flat" cmpd="sng" w="57150">
              <a:solidFill>
                <a:srgbClr val="41DF4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1" name="Google Shape;231;p13"/>
          <p:cNvGrpSpPr/>
          <p:nvPr/>
        </p:nvGrpSpPr>
        <p:grpSpPr>
          <a:xfrm>
            <a:off x="5819925" y="876698"/>
            <a:ext cx="3861135" cy="3739584"/>
            <a:chOff x="10883" y="6595"/>
            <a:chExt cx="3562" cy="3555"/>
          </a:xfrm>
        </p:grpSpPr>
        <p:grpSp>
          <p:nvGrpSpPr>
            <p:cNvPr id="232" name="Google Shape;232;p13"/>
            <p:cNvGrpSpPr/>
            <p:nvPr/>
          </p:nvGrpSpPr>
          <p:grpSpPr>
            <a:xfrm>
              <a:off x="10883" y="6595"/>
              <a:ext cx="3562" cy="3555"/>
              <a:chOff x="9237" y="1051"/>
              <a:chExt cx="3562" cy="3555"/>
            </a:xfrm>
          </p:grpSpPr>
          <p:pic>
            <p:nvPicPr>
              <p:cNvPr descr="11zon_cropped (23)" id="233" name="Google Shape;233;p13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9916" y="1811"/>
                <a:ext cx="2204" cy="220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4" name="Google Shape;234;p13"/>
              <p:cNvSpPr/>
              <p:nvPr/>
            </p:nvSpPr>
            <p:spPr>
              <a:xfrm rot="-7500000">
                <a:off x="9748" y="1543"/>
                <a:ext cx="2540" cy="2570"/>
              </a:xfrm>
              <a:prstGeom prst="rect">
                <a:avLst/>
              </a:prstGeom>
            </p:spPr>
            <p:txBody>
              <a:bodyPr>
                <a:prstTxWarp prst="textPlain"/>
              </a:bodyPr>
              <a:lstStyle/>
              <a:p>
                <a:pPr lvl="0" algn="l"/>
                <a:r>
                  <a:rPr b="1" i="0">
                    <a:ln>
                      <a:noFill/>
                    </a:ln>
                    <a:solidFill>
                      <a:schemeClr val="dk1"/>
                    </a:solidFill>
                    <a:latin typeface="Arial"/>
                  </a:rPr>
                  <a:t>Поважаю кордони.</a:t>
                </a:r>
              </a:p>
            </p:txBody>
          </p:sp>
        </p:grpSp>
        <p:sp>
          <p:nvSpPr>
            <p:cNvPr id="235" name="Google Shape;235;p13"/>
            <p:cNvSpPr/>
            <p:nvPr/>
          </p:nvSpPr>
          <p:spPr>
            <a:xfrm>
              <a:off x="11559" y="7355"/>
              <a:ext cx="2207" cy="2184"/>
            </a:xfrm>
            <a:prstGeom prst="ellipse">
              <a:avLst/>
            </a:prstGeom>
            <a:noFill/>
            <a:ln cap="flat" cmpd="sng" w="57150">
              <a:solidFill>
                <a:srgbClr val="41DF4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Firefly 20251114165000" id="236" name="Google Shape;236;p13"/>
          <p:cNvPicPr preferRelativeResize="0"/>
          <p:nvPr>
            <p:ph idx="1" type="body"/>
          </p:nvPr>
        </p:nvPicPr>
        <p:blipFill rotWithShape="1">
          <a:blip r:embed="rId10">
            <a:alphaModFix/>
          </a:blip>
          <a:srcRect b="0" l="74327" r="0" t="0"/>
          <a:stretch/>
        </p:blipFill>
        <p:spPr>
          <a:xfrm>
            <a:off x="9125585" y="-26670"/>
            <a:ext cx="3156585" cy="6917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C:/Users/yanag/OneDrive/Робочий стіл/Firefly 20251114165047.pngFirefly 20251114165047" id="242" name="Google Shape;242;p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12" r="13" t="0"/>
          <a:stretch/>
        </p:blipFill>
        <p:spPr>
          <a:xfrm>
            <a:off x="0" y="0"/>
            <a:ext cx="12188825" cy="685863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4"/>
          <p:cNvSpPr txBox="1"/>
          <p:nvPr/>
        </p:nvSpPr>
        <p:spPr>
          <a:xfrm>
            <a:off x="1058025" y="2246001"/>
            <a:ext cx="35694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E8BB22"/>
                </a:solidFill>
                <a:latin typeface="Montserrat"/>
                <a:ea typeface="Montserrat"/>
                <a:cs typeface="Montserrat"/>
                <a:sym typeface="Montserrat"/>
              </a:rPr>
              <a:t>Ми навчились поважати кордони! </a:t>
            </a:r>
            <a:endParaRPr b="1" sz="2400">
              <a:solidFill>
                <a:srgbClr val="E8BB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E8BB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E8BB22"/>
                </a:solidFill>
                <a:latin typeface="Montserrat"/>
                <a:ea typeface="Montserrat"/>
                <a:cs typeface="Montserrat"/>
                <a:sym typeface="Montserrat"/>
              </a:rPr>
              <a:t>Що очікує нас далі?</a:t>
            </a:r>
            <a:endParaRPr b="1" i="0" sz="2400" u="none" cap="none" strike="noStrike">
              <a:solidFill>
                <a:srgbClr val="E8BB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C:/Users/yanag/OneDrive/Робочий стіл/Firefly 20251114164247.pngFirefly 20251114164247" id="100" name="Google Shape;100;p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2" l="0" r="0" t="3"/>
          <a:stretch/>
        </p:blipFill>
        <p:spPr>
          <a:xfrm>
            <a:off x="0" y="0"/>
            <a:ext cx="12192635" cy="6861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 rot="-360000">
            <a:off x="2345690" y="1553210"/>
            <a:ext cx="3678555" cy="1568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8D5608"/>
                </a:solidFill>
                <a:latin typeface="Montserrat"/>
                <a:ea typeface="Montserrat"/>
                <a:cs typeface="Montserrat"/>
                <a:sym typeface="Montserrat"/>
              </a:rPr>
              <a:t>Жителі острова сваряться! Причина – порушення кордонів!</a:t>
            </a:r>
            <a:endParaRPr b="1" i="0" sz="2400" u="none" cap="none" strike="noStrike">
              <a:solidFill>
                <a:srgbClr val="8D560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2" name="Google Shape;102;p2"/>
          <p:cNvSpPr txBox="1"/>
          <p:nvPr/>
        </p:nvSpPr>
        <p:spPr>
          <a:xfrm rot="-240000">
            <a:off x="2197735" y="956310"/>
            <a:ext cx="3975735" cy="5219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8D5608"/>
                </a:solidFill>
                <a:latin typeface="Montserrat"/>
                <a:ea typeface="Montserrat"/>
                <a:cs typeface="Montserrat"/>
                <a:sym typeface="Montserrat"/>
              </a:rPr>
              <a:t>Новина тижня</a:t>
            </a:r>
            <a:endParaRPr b="1" i="0" sz="2800" u="none" cap="none" strike="noStrike">
              <a:solidFill>
                <a:srgbClr val="8D560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" name="Google Shape;103;p2"/>
          <p:cNvSpPr txBox="1"/>
          <p:nvPr/>
        </p:nvSpPr>
        <p:spPr>
          <a:xfrm rot="-240000">
            <a:off x="2772410" y="4937760"/>
            <a:ext cx="3361055" cy="13220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8D5608"/>
                </a:solidFill>
                <a:latin typeface="Montserrat"/>
                <a:ea typeface="Montserrat"/>
                <a:cs typeface="Montserrat"/>
                <a:sym typeface="Montserrat"/>
              </a:rPr>
              <a:t>Свобода однієї людини закінчується там, де починається свобода іншої. </a:t>
            </a:r>
            <a:endParaRPr b="1" i="0" sz="2000" u="none" cap="none" strike="noStrike">
              <a:solidFill>
                <a:srgbClr val="8D560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C:/Users/yanag/OneDrive/Робочий стіл/Firefly 20251114164340.pngFirefly 20251114164340" id="109" name="Google Shape;109;p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12" r="13" t="0"/>
          <a:stretch/>
        </p:blipFill>
        <p:spPr>
          <a:xfrm>
            <a:off x="0" y="0"/>
            <a:ext cx="12188825" cy="685863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3"/>
          <p:cNvSpPr txBox="1"/>
          <p:nvPr/>
        </p:nvSpPr>
        <p:spPr>
          <a:xfrm>
            <a:off x="3173730" y="5763260"/>
            <a:ext cx="3975735" cy="706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682F05"/>
                </a:solidFill>
                <a:latin typeface="Montserrat"/>
                <a:ea typeface="Montserrat"/>
                <a:cs typeface="Montserrat"/>
                <a:sym typeface="Montserrat"/>
              </a:rPr>
              <a:t>Кордони бувають фізичні та емоційні.</a:t>
            </a:r>
            <a:endParaRPr b="1" i="0" sz="2000" u="none" cap="none" strike="noStrike">
              <a:solidFill>
                <a:srgbClr val="682F0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1" name="Google Shape;111;p3"/>
          <p:cNvSpPr txBox="1"/>
          <p:nvPr/>
        </p:nvSpPr>
        <p:spPr>
          <a:xfrm>
            <a:off x="8044180" y="1971675"/>
            <a:ext cx="3228340" cy="706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682F05"/>
                </a:solidFill>
                <a:latin typeface="Montserrat"/>
                <a:ea typeface="Montserrat"/>
                <a:cs typeface="Montserrat"/>
                <a:sym typeface="Montserrat"/>
              </a:rPr>
              <a:t>Як вам здається, чи зручно цій людині?</a:t>
            </a:r>
            <a:endParaRPr b="1" i="0" sz="2000" u="none" cap="none" strike="noStrike">
              <a:solidFill>
                <a:srgbClr val="682F0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416161959" id="117" name="Google Shape;117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605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4_ikon" id="118" name="Google Shape;118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07970" y="1914525"/>
            <a:ext cx="5320030" cy="3546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4_ikon3" id="119" name="Google Shape;119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65910" y="958850"/>
            <a:ext cx="5320030" cy="3546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4_ikon4" id="120" name="Google Shape;120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35630" y="582930"/>
            <a:ext cx="5255260" cy="35032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4_ikon5" id="121" name="Google Shape;121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943225" y="1316990"/>
            <a:ext cx="5330825" cy="3553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4_ikon2" id="122" name="Google Shape;122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029460" y="1505585"/>
            <a:ext cx="5264785" cy="350964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4"/>
          <p:cNvSpPr/>
          <p:nvPr/>
        </p:nvSpPr>
        <p:spPr>
          <a:xfrm>
            <a:off x="2687320" y="469900"/>
            <a:ext cx="3265805" cy="1096645"/>
          </a:xfrm>
          <a:custGeom>
            <a:rect b="b" l="l" r="r" t="t"/>
            <a:pathLst>
              <a:path extrusionOk="0" h="1096645" w="3265805">
                <a:moveTo>
                  <a:pt x="1038225" y="8255"/>
                </a:moveTo>
                <a:lnTo>
                  <a:pt x="971550" y="16510"/>
                </a:lnTo>
                <a:lnTo>
                  <a:pt x="904240" y="33020"/>
                </a:lnTo>
                <a:lnTo>
                  <a:pt x="828675" y="33020"/>
                </a:lnTo>
                <a:lnTo>
                  <a:pt x="762000" y="41910"/>
                </a:lnTo>
                <a:lnTo>
                  <a:pt x="694690" y="50165"/>
                </a:lnTo>
                <a:lnTo>
                  <a:pt x="628015" y="58420"/>
                </a:lnTo>
                <a:lnTo>
                  <a:pt x="560705" y="66675"/>
                </a:lnTo>
                <a:lnTo>
                  <a:pt x="485775" y="83185"/>
                </a:lnTo>
                <a:lnTo>
                  <a:pt x="418465" y="92075"/>
                </a:lnTo>
                <a:lnTo>
                  <a:pt x="351790" y="92075"/>
                </a:lnTo>
                <a:lnTo>
                  <a:pt x="284480" y="108585"/>
                </a:lnTo>
                <a:lnTo>
                  <a:pt x="217805" y="167005"/>
                </a:lnTo>
                <a:lnTo>
                  <a:pt x="150495" y="226060"/>
                </a:lnTo>
                <a:lnTo>
                  <a:pt x="83820" y="267970"/>
                </a:lnTo>
                <a:lnTo>
                  <a:pt x="41910" y="334645"/>
                </a:lnTo>
                <a:lnTo>
                  <a:pt x="16510" y="410210"/>
                </a:lnTo>
                <a:lnTo>
                  <a:pt x="8255" y="476885"/>
                </a:lnTo>
                <a:lnTo>
                  <a:pt x="0" y="544195"/>
                </a:lnTo>
                <a:lnTo>
                  <a:pt x="41910" y="610870"/>
                </a:lnTo>
                <a:lnTo>
                  <a:pt x="92075" y="678180"/>
                </a:lnTo>
                <a:lnTo>
                  <a:pt x="159385" y="678180"/>
                </a:lnTo>
                <a:lnTo>
                  <a:pt x="242570" y="678180"/>
                </a:lnTo>
                <a:lnTo>
                  <a:pt x="309880" y="678180"/>
                </a:lnTo>
                <a:lnTo>
                  <a:pt x="376555" y="678180"/>
                </a:lnTo>
                <a:lnTo>
                  <a:pt x="443865" y="661035"/>
                </a:lnTo>
                <a:lnTo>
                  <a:pt x="510540" y="636270"/>
                </a:lnTo>
                <a:lnTo>
                  <a:pt x="577850" y="619125"/>
                </a:lnTo>
                <a:lnTo>
                  <a:pt x="644525" y="610870"/>
                </a:lnTo>
                <a:lnTo>
                  <a:pt x="711835" y="594360"/>
                </a:lnTo>
                <a:lnTo>
                  <a:pt x="778510" y="594360"/>
                </a:lnTo>
                <a:lnTo>
                  <a:pt x="845820" y="594360"/>
                </a:lnTo>
                <a:lnTo>
                  <a:pt x="912495" y="586105"/>
                </a:lnTo>
                <a:lnTo>
                  <a:pt x="979805" y="586105"/>
                </a:lnTo>
                <a:lnTo>
                  <a:pt x="1054735" y="586105"/>
                </a:lnTo>
                <a:lnTo>
                  <a:pt x="1130300" y="586105"/>
                </a:lnTo>
                <a:lnTo>
                  <a:pt x="1205865" y="586105"/>
                </a:lnTo>
                <a:lnTo>
                  <a:pt x="1272540" y="586105"/>
                </a:lnTo>
                <a:lnTo>
                  <a:pt x="1348105" y="586105"/>
                </a:lnTo>
                <a:lnTo>
                  <a:pt x="1415415" y="586105"/>
                </a:lnTo>
                <a:lnTo>
                  <a:pt x="1482090" y="586105"/>
                </a:lnTo>
                <a:lnTo>
                  <a:pt x="1549400" y="586105"/>
                </a:lnTo>
                <a:lnTo>
                  <a:pt x="1616075" y="586105"/>
                </a:lnTo>
                <a:lnTo>
                  <a:pt x="1683385" y="594360"/>
                </a:lnTo>
                <a:lnTo>
                  <a:pt x="1750060" y="602615"/>
                </a:lnTo>
                <a:lnTo>
                  <a:pt x="1816735" y="610870"/>
                </a:lnTo>
                <a:lnTo>
                  <a:pt x="1884045" y="610870"/>
                </a:lnTo>
                <a:lnTo>
                  <a:pt x="1950720" y="619125"/>
                </a:lnTo>
                <a:lnTo>
                  <a:pt x="2018030" y="636270"/>
                </a:lnTo>
                <a:lnTo>
                  <a:pt x="2084705" y="644525"/>
                </a:lnTo>
                <a:lnTo>
                  <a:pt x="2152015" y="652780"/>
                </a:lnTo>
                <a:lnTo>
                  <a:pt x="2218690" y="669925"/>
                </a:lnTo>
                <a:lnTo>
                  <a:pt x="2286000" y="686435"/>
                </a:lnTo>
                <a:lnTo>
                  <a:pt x="2352675" y="711200"/>
                </a:lnTo>
                <a:lnTo>
                  <a:pt x="2419985" y="736600"/>
                </a:lnTo>
                <a:lnTo>
                  <a:pt x="2486660" y="778510"/>
                </a:lnTo>
                <a:lnTo>
                  <a:pt x="2553970" y="803910"/>
                </a:lnTo>
                <a:lnTo>
                  <a:pt x="2620645" y="836930"/>
                </a:lnTo>
                <a:lnTo>
                  <a:pt x="2671445" y="904240"/>
                </a:lnTo>
                <a:lnTo>
                  <a:pt x="2604135" y="870585"/>
                </a:lnTo>
                <a:lnTo>
                  <a:pt x="2654300" y="937260"/>
                </a:lnTo>
                <a:lnTo>
                  <a:pt x="2721610" y="988060"/>
                </a:lnTo>
                <a:lnTo>
                  <a:pt x="2788285" y="1021080"/>
                </a:lnTo>
                <a:lnTo>
                  <a:pt x="2855595" y="1046480"/>
                </a:lnTo>
                <a:lnTo>
                  <a:pt x="2922270" y="1054735"/>
                </a:lnTo>
                <a:lnTo>
                  <a:pt x="2989580" y="1071245"/>
                </a:lnTo>
                <a:lnTo>
                  <a:pt x="3056255" y="1088390"/>
                </a:lnTo>
                <a:lnTo>
                  <a:pt x="3123565" y="1096645"/>
                </a:lnTo>
                <a:lnTo>
                  <a:pt x="3190240" y="1096645"/>
                </a:lnTo>
                <a:lnTo>
                  <a:pt x="3257550" y="1071245"/>
                </a:lnTo>
                <a:lnTo>
                  <a:pt x="3265805" y="1004570"/>
                </a:lnTo>
                <a:lnTo>
                  <a:pt x="3248660" y="937260"/>
                </a:lnTo>
                <a:lnTo>
                  <a:pt x="3232150" y="870585"/>
                </a:lnTo>
                <a:lnTo>
                  <a:pt x="3215640" y="803910"/>
                </a:lnTo>
                <a:lnTo>
                  <a:pt x="3215640" y="736600"/>
                </a:lnTo>
                <a:lnTo>
                  <a:pt x="3198495" y="669925"/>
                </a:lnTo>
                <a:lnTo>
                  <a:pt x="3165475" y="602615"/>
                </a:lnTo>
                <a:lnTo>
                  <a:pt x="3098165" y="544195"/>
                </a:lnTo>
                <a:lnTo>
                  <a:pt x="3031490" y="494030"/>
                </a:lnTo>
                <a:lnTo>
                  <a:pt x="2964180" y="460375"/>
                </a:lnTo>
                <a:lnTo>
                  <a:pt x="2897505" y="401955"/>
                </a:lnTo>
                <a:lnTo>
                  <a:pt x="2830195" y="351155"/>
                </a:lnTo>
                <a:lnTo>
                  <a:pt x="2763520" y="309245"/>
                </a:lnTo>
                <a:lnTo>
                  <a:pt x="2696210" y="292735"/>
                </a:lnTo>
                <a:lnTo>
                  <a:pt x="2629535" y="267970"/>
                </a:lnTo>
                <a:lnTo>
                  <a:pt x="2562225" y="250825"/>
                </a:lnTo>
                <a:lnTo>
                  <a:pt x="2495550" y="226060"/>
                </a:lnTo>
                <a:lnTo>
                  <a:pt x="2428240" y="208915"/>
                </a:lnTo>
                <a:lnTo>
                  <a:pt x="2361565" y="192405"/>
                </a:lnTo>
                <a:lnTo>
                  <a:pt x="2294255" y="175260"/>
                </a:lnTo>
                <a:lnTo>
                  <a:pt x="2227580" y="158750"/>
                </a:lnTo>
                <a:lnTo>
                  <a:pt x="2160270" y="150495"/>
                </a:lnTo>
                <a:lnTo>
                  <a:pt x="2093595" y="142240"/>
                </a:lnTo>
                <a:lnTo>
                  <a:pt x="2026285" y="116840"/>
                </a:lnTo>
                <a:lnTo>
                  <a:pt x="1959610" y="116840"/>
                </a:lnTo>
                <a:lnTo>
                  <a:pt x="1892300" y="100330"/>
                </a:lnTo>
                <a:lnTo>
                  <a:pt x="1816735" y="83185"/>
                </a:lnTo>
                <a:lnTo>
                  <a:pt x="1750060" y="66675"/>
                </a:lnTo>
                <a:lnTo>
                  <a:pt x="1683385" y="50165"/>
                </a:lnTo>
                <a:lnTo>
                  <a:pt x="1607820" y="41910"/>
                </a:lnTo>
                <a:lnTo>
                  <a:pt x="1540510" y="33020"/>
                </a:lnTo>
                <a:lnTo>
                  <a:pt x="1465580" y="16510"/>
                </a:lnTo>
                <a:lnTo>
                  <a:pt x="1398270" y="8255"/>
                </a:lnTo>
                <a:lnTo>
                  <a:pt x="1331595" y="0"/>
                </a:lnTo>
                <a:lnTo>
                  <a:pt x="1264285" y="0"/>
                </a:lnTo>
                <a:lnTo>
                  <a:pt x="1197610" y="0"/>
                </a:lnTo>
                <a:lnTo>
                  <a:pt x="1122045" y="0"/>
                </a:lnTo>
                <a:lnTo>
                  <a:pt x="1054735" y="0"/>
                </a:lnTo>
                <a:lnTo>
                  <a:pt x="988060" y="0"/>
                </a:lnTo>
                <a:lnTo>
                  <a:pt x="971550" y="8255"/>
                </a:lnTo>
                <a:lnTo>
                  <a:pt x="1038225" y="8255"/>
                </a:lnTo>
                <a:close/>
              </a:path>
            </a:pathLst>
          </a:custGeom>
          <a:solidFill>
            <a:srgbClr val="FE421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4"/>
          <p:cNvSpPr/>
          <p:nvPr/>
        </p:nvSpPr>
        <p:spPr>
          <a:xfrm>
            <a:off x="1967230" y="1290320"/>
            <a:ext cx="3684270" cy="1348105"/>
          </a:xfrm>
          <a:custGeom>
            <a:rect b="b" l="l" r="r" t="t"/>
            <a:pathLst>
              <a:path extrusionOk="0" h="1348105" w="3684270">
                <a:moveTo>
                  <a:pt x="1875790" y="0"/>
                </a:moveTo>
                <a:lnTo>
                  <a:pt x="577850" y="334645"/>
                </a:lnTo>
                <a:lnTo>
                  <a:pt x="50165" y="895985"/>
                </a:lnTo>
                <a:lnTo>
                  <a:pt x="0" y="1348105"/>
                </a:lnTo>
                <a:lnTo>
                  <a:pt x="602615" y="1256030"/>
                </a:lnTo>
                <a:lnTo>
                  <a:pt x="1130300" y="996315"/>
                </a:lnTo>
                <a:lnTo>
                  <a:pt x="3307715" y="904240"/>
                </a:lnTo>
                <a:lnTo>
                  <a:pt x="3684270" y="552450"/>
                </a:lnTo>
                <a:lnTo>
                  <a:pt x="3374390" y="284480"/>
                </a:lnTo>
                <a:lnTo>
                  <a:pt x="1833880" y="0"/>
                </a:lnTo>
              </a:path>
            </a:pathLst>
          </a:custGeom>
          <a:solidFill>
            <a:srgbClr val="FF932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4"/>
          <p:cNvSpPr/>
          <p:nvPr/>
        </p:nvSpPr>
        <p:spPr>
          <a:xfrm>
            <a:off x="2846705" y="2470785"/>
            <a:ext cx="2729230" cy="862330"/>
          </a:xfrm>
          <a:custGeom>
            <a:rect b="b" l="l" r="r" t="t"/>
            <a:pathLst>
              <a:path extrusionOk="0" h="862330" w="2729230">
                <a:moveTo>
                  <a:pt x="259080" y="17145"/>
                </a:moveTo>
                <a:lnTo>
                  <a:pt x="0" y="452120"/>
                </a:lnTo>
                <a:lnTo>
                  <a:pt x="200660" y="502285"/>
                </a:lnTo>
                <a:lnTo>
                  <a:pt x="1054735" y="419100"/>
                </a:lnTo>
                <a:lnTo>
                  <a:pt x="1917065" y="494030"/>
                </a:lnTo>
                <a:lnTo>
                  <a:pt x="2218690" y="645160"/>
                </a:lnTo>
                <a:lnTo>
                  <a:pt x="2646045" y="862330"/>
                </a:lnTo>
                <a:lnTo>
                  <a:pt x="2729230" y="678180"/>
                </a:lnTo>
                <a:lnTo>
                  <a:pt x="2570480" y="217805"/>
                </a:lnTo>
                <a:lnTo>
                  <a:pt x="1724660" y="0"/>
                </a:lnTo>
                <a:lnTo>
                  <a:pt x="226060" y="17145"/>
                </a:lnTo>
              </a:path>
            </a:pathLst>
          </a:custGeom>
          <a:solidFill>
            <a:srgbClr val="FDC7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4"/>
          <p:cNvSpPr/>
          <p:nvPr/>
        </p:nvSpPr>
        <p:spPr>
          <a:xfrm>
            <a:off x="2218055" y="3082290"/>
            <a:ext cx="2771775" cy="887730"/>
          </a:xfrm>
          <a:custGeom>
            <a:rect b="b" l="l" r="r" t="t"/>
            <a:pathLst>
              <a:path extrusionOk="0" h="887730" w="2771775">
                <a:moveTo>
                  <a:pt x="41910" y="887730"/>
                </a:moveTo>
                <a:lnTo>
                  <a:pt x="477520" y="292735"/>
                </a:lnTo>
                <a:lnTo>
                  <a:pt x="837565" y="184150"/>
                </a:lnTo>
                <a:lnTo>
                  <a:pt x="1565910" y="0"/>
                </a:lnTo>
                <a:lnTo>
                  <a:pt x="2101850" y="66675"/>
                </a:lnTo>
                <a:lnTo>
                  <a:pt x="2771775" y="242570"/>
                </a:lnTo>
                <a:lnTo>
                  <a:pt x="2553970" y="577850"/>
                </a:lnTo>
                <a:lnTo>
                  <a:pt x="1925955" y="569595"/>
                </a:lnTo>
                <a:lnTo>
                  <a:pt x="1264920" y="602615"/>
                </a:lnTo>
                <a:lnTo>
                  <a:pt x="1021715" y="678180"/>
                </a:lnTo>
                <a:lnTo>
                  <a:pt x="913130" y="778510"/>
                </a:lnTo>
                <a:lnTo>
                  <a:pt x="443865" y="878840"/>
                </a:lnTo>
                <a:lnTo>
                  <a:pt x="0" y="887730"/>
                </a:lnTo>
              </a:path>
            </a:pathLst>
          </a:custGeom>
          <a:solidFill>
            <a:srgbClr val="B3C66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4"/>
          <p:cNvSpPr/>
          <p:nvPr/>
        </p:nvSpPr>
        <p:spPr>
          <a:xfrm>
            <a:off x="3248025" y="3844290"/>
            <a:ext cx="2169160" cy="1155700"/>
          </a:xfrm>
          <a:custGeom>
            <a:rect b="b" l="l" r="r" t="t"/>
            <a:pathLst>
              <a:path extrusionOk="0" h="1155700" w="2169160">
                <a:moveTo>
                  <a:pt x="184785" y="50165"/>
                </a:moveTo>
                <a:lnTo>
                  <a:pt x="0" y="368300"/>
                </a:lnTo>
                <a:lnTo>
                  <a:pt x="226695" y="518795"/>
                </a:lnTo>
                <a:lnTo>
                  <a:pt x="619760" y="460375"/>
                </a:lnTo>
                <a:lnTo>
                  <a:pt x="1155700" y="468630"/>
                </a:lnTo>
                <a:lnTo>
                  <a:pt x="1415415" y="502285"/>
                </a:lnTo>
                <a:lnTo>
                  <a:pt x="1532890" y="678180"/>
                </a:lnTo>
                <a:lnTo>
                  <a:pt x="2043430" y="1155700"/>
                </a:lnTo>
                <a:lnTo>
                  <a:pt x="2169160" y="477520"/>
                </a:lnTo>
                <a:lnTo>
                  <a:pt x="2051685" y="343535"/>
                </a:lnTo>
                <a:lnTo>
                  <a:pt x="1767205" y="192405"/>
                </a:lnTo>
                <a:lnTo>
                  <a:pt x="1063625" y="0"/>
                </a:lnTo>
                <a:lnTo>
                  <a:pt x="351790" y="0"/>
                </a:lnTo>
                <a:lnTo>
                  <a:pt x="142875" y="58420"/>
                </a:lnTo>
              </a:path>
            </a:pathLst>
          </a:custGeom>
          <a:solidFill>
            <a:srgbClr val="80BDC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"/>
          <p:cNvSpPr txBox="1"/>
          <p:nvPr/>
        </p:nvSpPr>
        <p:spPr>
          <a:xfrm>
            <a:off x="2423160" y="582930"/>
            <a:ext cx="3228340" cy="398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3F230D"/>
                </a:solidFill>
                <a:latin typeface="Montserrat"/>
                <a:ea typeface="Montserrat"/>
                <a:cs typeface="Montserrat"/>
                <a:sym typeface="Montserrat"/>
              </a:rPr>
              <a:t>Незнайомці</a:t>
            </a:r>
            <a:endParaRPr b="1" i="0" sz="2000" u="none" cap="none" strike="noStrike">
              <a:solidFill>
                <a:srgbClr val="3F230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9" name="Google Shape;129;p4"/>
          <p:cNvSpPr txBox="1"/>
          <p:nvPr/>
        </p:nvSpPr>
        <p:spPr>
          <a:xfrm>
            <a:off x="2347595" y="2432050"/>
            <a:ext cx="3228340" cy="398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3F230D"/>
                </a:solidFill>
                <a:latin typeface="Montserrat"/>
                <a:ea typeface="Montserrat"/>
                <a:cs typeface="Montserrat"/>
                <a:sym typeface="Montserrat"/>
              </a:rPr>
              <a:t>Знайомі</a:t>
            </a:r>
            <a:endParaRPr b="1" i="0" sz="2000" u="none" cap="none" strike="noStrike">
              <a:solidFill>
                <a:srgbClr val="3F230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0" name="Google Shape;130;p4"/>
          <p:cNvSpPr txBox="1"/>
          <p:nvPr/>
        </p:nvSpPr>
        <p:spPr>
          <a:xfrm>
            <a:off x="2423160" y="1473835"/>
            <a:ext cx="3228340" cy="706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3F230D"/>
                </a:solidFill>
                <a:latin typeface="Montserrat"/>
                <a:ea typeface="Montserrat"/>
                <a:cs typeface="Montserrat"/>
                <a:sym typeface="Montserrat"/>
              </a:rPr>
              <a:t>Професійна допомога</a:t>
            </a:r>
            <a:endParaRPr b="1" i="0" sz="2000" u="none" cap="none" strike="noStrike">
              <a:solidFill>
                <a:srgbClr val="3F230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1" name="Google Shape;131;p4"/>
          <p:cNvSpPr txBox="1"/>
          <p:nvPr/>
        </p:nvSpPr>
        <p:spPr>
          <a:xfrm>
            <a:off x="2347595" y="3229610"/>
            <a:ext cx="3228340" cy="398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3F230D"/>
                </a:solidFill>
                <a:latin typeface="Montserrat"/>
                <a:ea typeface="Montserrat"/>
                <a:cs typeface="Montserrat"/>
                <a:sym typeface="Montserrat"/>
              </a:rPr>
              <a:t>Друзі</a:t>
            </a:r>
            <a:endParaRPr b="1" i="0" sz="2000" u="none" cap="none" strike="noStrike">
              <a:solidFill>
                <a:srgbClr val="3F230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2" name="Google Shape;132;p4"/>
          <p:cNvSpPr txBox="1"/>
          <p:nvPr/>
        </p:nvSpPr>
        <p:spPr>
          <a:xfrm>
            <a:off x="2423160" y="3970020"/>
            <a:ext cx="3228340" cy="398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3F230D"/>
                </a:solidFill>
                <a:latin typeface="Montserrat"/>
                <a:ea typeface="Montserrat"/>
                <a:cs typeface="Montserrat"/>
                <a:sym typeface="Montserrat"/>
              </a:rPr>
              <a:t>Сім’я</a:t>
            </a:r>
            <a:endParaRPr b="1" i="0" sz="2000" u="none" cap="none" strike="noStrike">
              <a:solidFill>
                <a:srgbClr val="3F230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C:/Users/yanag/OneDrive/Робочий стіл/Firefly 20251114164435.pngFirefly 20251114164435" id="138" name="Google Shape;138;p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12" r="13" t="0"/>
          <a:stretch/>
        </p:blipFill>
        <p:spPr>
          <a:xfrm>
            <a:off x="0" y="0"/>
            <a:ext cx="12188825" cy="685863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5"/>
          <p:cNvSpPr txBox="1"/>
          <p:nvPr/>
        </p:nvSpPr>
        <p:spPr>
          <a:xfrm>
            <a:off x="3367405" y="255905"/>
            <a:ext cx="4947920" cy="9531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3F230D"/>
                </a:solidFill>
                <a:latin typeface="Montserrat"/>
                <a:ea typeface="Montserrat"/>
                <a:cs typeface="Montserrat"/>
                <a:sym typeface="Montserrat"/>
              </a:rPr>
              <a:t>Який ваш комфортний простір?</a:t>
            </a:r>
            <a:endParaRPr b="1" i="0" sz="2800" u="none" cap="none" strike="noStrike">
              <a:solidFill>
                <a:srgbClr val="3F230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C:/Users/yanag/OneDrive/Робочий стіл/Firefly 20251114164512.pngFirefly 20251114164512" id="145" name="Google Shape;145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22" r="23" t="0"/>
          <a:stretch/>
        </p:blipFill>
        <p:spPr>
          <a:xfrm>
            <a:off x="0" y="0"/>
            <a:ext cx="12186285" cy="685736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6"/>
          <p:cNvSpPr txBox="1"/>
          <p:nvPr/>
        </p:nvSpPr>
        <p:spPr>
          <a:xfrm>
            <a:off x="2216785" y="5603875"/>
            <a:ext cx="7759065" cy="9531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3F230D"/>
                </a:solidFill>
                <a:latin typeface="Montserrat"/>
                <a:ea typeface="Montserrat"/>
                <a:cs typeface="Montserrat"/>
                <a:sym typeface="Montserrat"/>
              </a:rPr>
              <a:t>Кордони – це наш власний будинок. Ми вирішуємо, кого в нього впускати</a:t>
            </a:r>
            <a:endParaRPr b="1" i="0" sz="2800" u="none" cap="none" strike="noStrike">
              <a:solidFill>
                <a:srgbClr val="3F230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C:/Users/yanag/OneDrive/Робочий стіл/Firefly 20251114164555.pngFirefly 20251114164555" id="152" name="Google Shape;152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3" r="2" t="0"/>
          <a:stretch/>
        </p:blipFill>
        <p:spPr>
          <a:xfrm>
            <a:off x="0" y="0"/>
            <a:ext cx="12191365" cy="685990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7"/>
          <p:cNvSpPr txBox="1"/>
          <p:nvPr/>
        </p:nvSpPr>
        <p:spPr>
          <a:xfrm>
            <a:off x="6137910" y="648335"/>
            <a:ext cx="4735195" cy="19380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3F230D"/>
                </a:solidFill>
                <a:latin typeface="Montserrat"/>
                <a:ea typeface="Montserrat"/>
                <a:cs typeface="Montserrat"/>
                <a:sym typeface="Montserrat"/>
              </a:rPr>
              <a:t>Можна сказати:</a:t>
            </a:r>
            <a:endParaRPr b="1" i="0" sz="2400" u="none" cap="none" strike="noStrike">
              <a:solidFill>
                <a:srgbClr val="3F230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3F230D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3F230D"/>
                </a:solidFill>
                <a:latin typeface="Montserrat"/>
                <a:ea typeface="Montserrat"/>
                <a:cs typeface="Montserrat"/>
                <a:sym typeface="Montserrat"/>
              </a:rPr>
              <a:t>Стоп</a:t>
            </a:r>
            <a:endParaRPr b="1" i="0" sz="2400" u="none" cap="none" strike="noStrike">
              <a:solidFill>
                <a:srgbClr val="3F230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3F230D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3F230D"/>
                </a:solidFill>
                <a:latin typeface="Montserrat"/>
                <a:ea typeface="Montserrat"/>
                <a:cs typeface="Montserrat"/>
                <a:sym typeface="Montserrat"/>
              </a:rPr>
              <a:t>Мені не подобається</a:t>
            </a:r>
            <a:endParaRPr b="1" i="0" sz="2400" u="none" cap="none" strike="noStrike">
              <a:solidFill>
                <a:srgbClr val="3F230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3F230D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3F230D"/>
                </a:solidFill>
                <a:latin typeface="Montserrat"/>
                <a:ea typeface="Montserrat"/>
                <a:cs typeface="Montserrat"/>
                <a:sym typeface="Montserrat"/>
              </a:rPr>
              <a:t>Будь ласка, </a:t>
            </a:r>
            <a:endParaRPr b="1" i="0" sz="2400" u="none" cap="none" strike="noStrike">
              <a:solidFill>
                <a:srgbClr val="3F230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F230D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3F230D"/>
                </a:solidFill>
                <a:latin typeface="Montserrat"/>
                <a:ea typeface="Montserrat"/>
                <a:cs typeface="Montserrat"/>
                <a:sym typeface="Montserrat"/>
              </a:rPr>
              <a:t>      не роби так</a:t>
            </a:r>
            <a:endParaRPr b="1" i="0" sz="2400" u="none" cap="none" strike="noStrike">
              <a:solidFill>
                <a:srgbClr val="3F230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C:/Users/yanag/OneDrive/Робочий стіл/Firefly 20251114164648.pngFirefly 20251114164648" id="159" name="Google Shape;159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22" r="23" t="0"/>
          <a:stretch/>
        </p:blipFill>
        <p:spPr>
          <a:xfrm>
            <a:off x="0" y="0"/>
            <a:ext cx="12218670" cy="687578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8"/>
          <p:cNvSpPr txBox="1"/>
          <p:nvPr/>
        </p:nvSpPr>
        <p:spPr>
          <a:xfrm>
            <a:off x="6269990" y="1349375"/>
            <a:ext cx="4831080" cy="9531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3F230D"/>
                </a:solidFill>
                <a:latin typeface="Montserrat"/>
                <a:ea typeface="Montserrat"/>
                <a:cs typeface="Montserrat"/>
                <a:sym typeface="Montserrat"/>
              </a:rPr>
              <a:t>Давайте тепер кожний намалює свою країну!</a:t>
            </a:r>
            <a:endParaRPr b="1" i="0" sz="2800" u="none" cap="none" strike="noStrike">
              <a:solidFill>
                <a:srgbClr val="3F230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C:/Users/yanag/OneDrive/Робочий стіл/Firefly 20251114164730.pngFirefly 20251114164730" id="166" name="Google Shape;166;p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6054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9"/>
          <p:cNvSpPr txBox="1"/>
          <p:nvPr/>
        </p:nvSpPr>
        <p:spPr>
          <a:xfrm>
            <a:off x="2386330" y="365125"/>
            <a:ext cx="4831080" cy="9531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3F230D"/>
                </a:solidFill>
                <a:latin typeface="Montserrat"/>
                <a:ea typeface="Montserrat"/>
                <a:cs typeface="Montserrat"/>
                <a:sym typeface="Montserrat"/>
              </a:rPr>
              <a:t>Що для вас важливе всередині цієї країни?</a:t>
            </a:r>
            <a:endParaRPr b="1" i="0" sz="2800" u="none" cap="none" strike="noStrike">
              <a:solidFill>
                <a:srgbClr val="3F230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9EC9219-9395-4D04-AB57-0A44B8D71A29}"/>
</file>

<file path=customXml/itemProps2.xml><?xml version="1.0" encoding="utf-8"?>
<ds:datastoreItem xmlns:ds="http://schemas.openxmlformats.org/officeDocument/2006/customXml" ds:itemID="{832FDAFA-05A4-4A80-981D-98518967022B}"/>
</file>

<file path=customXml/itemProps3.xml><?xml version="1.0" encoding="utf-8"?>
<ds:datastoreItem xmlns:ds="http://schemas.openxmlformats.org/officeDocument/2006/customXml" ds:itemID="{74CDA5E3-F033-4184-9299-9414DFC17C16}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Yana Hrintsova</dc:creator>
  <dcterms:created xsi:type="dcterms:W3CDTF">2025-04-16T13:46:00Z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7937B20C9680439AB49CA6C567ECEF51_12</vt:lpwstr>
  </property>
  <property fmtid="{D5CDD505-2E9C-101B-9397-08002B2CF9AE}" pid="3" name="KSOProductBuildVer">
    <vt:lpwstr>1033-12.2.0.22549</vt:lpwstr>
  </property>
  <property fmtid="{D5CDD505-2E9C-101B-9397-08002B2CF9AE}" pid="4" name="ContentTypeId">
    <vt:lpwstr>0x01010038FC03484849DD4F838791533D0789A3</vt:lpwstr>
  </property>
</Properties>
</file>