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88" r:id="rId7"/>
    <p:sldId id="277" r:id="rId8"/>
    <p:sldId id="262" r:id="rId9"/>
    <p:sldId id="283" r:id="rId10"/>
    <p:sldId id="263" r:id="rId11"/>
    <p:sldId id="264" r:id="rId12"/>
    <p:sldId id="285" r:id="rId13"/>
    <p:sldId id="275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DC0"/>
    <a:srgbClr val="327190"/>
    <a:srgbClr val="343160"/>
    <a:srgbClr val="393669"/>
    <a:srgbClr val="595E96"/>
    <a:srgbClr val="F1ECD1"/>
    <a:srgbClr val="76F4E0"/>
    <a:srgbClr val="D1DC99"/>
    <a:srgbClr val="9AA773"/>
    <a:srgbClr val="F4E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63" y="53"/>
      </p:cViewPr>
      <p:guideLst>
        <p:guide orient="horz" pos="2194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-7620" y="-5715"/>
            <a:ext cx="12203430" cy="69742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970530" y="753110"/>
            <a:ext cx="1869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6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 нет, слова перепутались!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36845" y="1451848"/>
            <a:ext cx="22904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это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кто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Слово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которое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потеряло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смысл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699241" y="855980"/>
            <a:ext cx="241490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Анализ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показывает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: у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смылтиков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вирус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неясности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635" y="0"/>
            <a:ext cx="12191365" cy="6967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693795" y="1194435"/>
            <a:ext cx="198818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Мы вернули смысл их словам!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8238490" y="1995170"/>
            <a:ext cx="1987550" cy="748665"/>
          </a:xfrm>
          <a:prstGeom prst="wedgeRectCallout">
            <a:avLst>
              <a:gd name="adj1" fmla="val -54554"/>
              <a:gd name="adj2" fmla="val 90245"/>
            </a:avLst>
          </a:prstGeom>
          <a:solidFill>
            <a:srgbClr val="327190"/>
          </a:solidFill>
          <a:ln>
            <a:solidFill>
              <a:srgbClr val="71AD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1534160" y="3357880"/>
            <a:ext cx="2340610" cy="702945"/>
          </a:xfrm>
          <a:prstGeom prst="wedgeRectCallout">
            <a:avLst>
              <a:gd name="adj1" fmla="val 51904"/>
              <a:gd name="adj2" fmla="val 78498"/>
            </a:avLst>
          </a:prstGeom>
          <a:solidFill>
            <a:srgbClr val="327190"/>
          </a:solidFill>
          <a:ln>
            <a:solidFill>
              <a:srgbClr val="71AD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452245" y="3357880"/>
            <a:ext cx="2504440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Теперь даже табличка “ПРИВЕТ” написана правильно!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238490" y="1995170"/>
            <a:ext cx="198818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 завершена. Речь стабилизирована.</a:t>
            </a:r>
          </a:p>
        </p:txBody>
      </p:sp>
      <p:pic>
        <p:nvPicPr>
          <p:cNvPr id="9" name="Picture 8" descr="РГ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5548630" y="4235450"/>
            <a:ext cx="1500505" cy="294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694305" y="996315"/>
            <a:ext cx="1838325" cy="488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Поздравляю, команда! Смысл спасён!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Downloads/Firefly 20251106025208.pngFirefly 20251106025208"/>
          <p:cNvPicPr>
            <a:picLocks noGrp="1" noChangeAspect="1"/>
          </p:cNvPicPr>
          <p:nvPr>
            <p:ph idx="1"/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152140" y="1229360"/>
            <a:ext cx="1407160" cy="1407160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40130" y="2616200"/>
            <a:ext cx="1407160" cy="1407160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302385" y="4403725"/>
            <a:ext cx="1407160" cy="1407160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865120" y="2945130"/>
            <a:ext cx="1407160" cy="1407160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290320" y="863600"/>
            <a:ext cx="1407160" cy="1407160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067810" y="4528820"/>
            <a:ext cx="1407160" cy="1407160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206365" y="2726690"/>
            <a:ext cx="1407160" cy="1407160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241290" y="1042670"/>
            <a:ext cx="1407160" cy="1407160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6864350" y="3648710"/>
            <a:ext cx="1407160" cy="1407160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456420" y="2806065"/>
            <a:ext cx="1407160" cy="1407160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7408545" y="749300"/>
            <a:ext cx="1407160" cy="1407160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496425" y="872490"/>
            <a:ext cx="1407160" cy="1407160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</p:cNvCxnSpPr>
          <p:nvPr/>
        </p:nvCxnSpPr>
        <p:spPr>
          <a:xfrm rot="5400000">
            <a:off x="1673860" y="2342515"/>
            <a:ext cx="391795" cy="248285"/>
          </a:xfrm>
          <a:prstGeom prst="curvedConnector3">
            <a:avLst>
              <a:gd name="adj1" fmla="val 50081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1684655" y="4082415"/>
            <a:ext cx="380365" cy="262255"/>
          </a:xfrm>
          <a:prstGeom prst="curvedConnector3">
            <a:avLst>
              <a:gd name="adj1" fmla="val 5008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2709545" y="5107305"/>
            <a:ext cx="1358265" cy="125095"/>
          </a:xfrm>
          <a:prstGeom prst="curvedConnector3">
            <a:avLst>
              <a:gd name="adj1" fmla="val 5002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H="1" flipV="1">
            <a:off x="3568700" y="4352290"/>
            <a:ext cx="1202690" cy="176530"/>
          </a:xfrm>
          <a:prstGeom prst="line">
            <a:avLst/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3557905" y="1943735"/>
            <a:ext cx="1012190" cy="990600"/>
          </a:xfrm>
          <a:prstGeom prst="curvedConnector4">
            <a:avLst>
              <a:gd name="adj1" fmla="val 15245"/>
              <a:gd name="adj2" fmla="val 12403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4806950" y="91440"/>
            <a:ext cx="186690" cy="2089150"/>
          </a:xfrm>
          <a:prstGeom prst="curvedConnector3">
            <a:avLst>
              <a:gd name="adj1" fmla="val 2275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88978" y="2605723"/>
            <a:ext cx="980440" cy="668655"/>
          </a:xfrm>
          <a:prstGeom prst="curvedConnector4">
            <a:avLst>
              <a:gd name="adj1" fmla="val 14087"/>
              <a:gd name="adj2" fmla="val 14078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6277928" y="3765868"/>
            <a:ext cx="218440" cy="95440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V="1">
            <a:off x="8271510" y="3509645"/>
            <a:ext cx="1184910" cy="84264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8107680" y="753745"/>
            <a:ext cx="1353185" cy="2751455"/>
          </a:xfrm>
          <a:prstGeom prst="curvedConnector4">
            <a:avLst>
              <a:gd name="adj1" fmla="val 23979"/>
              <a:gd name="adj2" fmla="val 108655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8815705" y="1452880"/>
            <a:ext cx="680720" cy="12319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85875" y="829310"/>
            <a:ext cx="1470025" cy="1449070"/>
            <a:chOff x="518" y="53"/>
            <a:chExt cx="2342" cy="2434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4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4460000">
              <a:off x="472" y="99"/>
              <a:ext cx="2434" cy="234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540" y="2525923"/>
            <a:ext cx="1585165" cy="1514475"/>
            <a:chOff x="464" y="2593"/>
            <a:chExt cx="2505" cy="2540"/>
          </a:xfrm>
        </p:grpSpPr>
        <p:sp>
          <p:nvSpPr>
            <p:cNvPr id="34" name="Text Box 33"/>
            <p:cNvSpPr txBox="1"/>
            <p:nvPr/>
          </p:nvSpPr>
          <p:spPr>
            <a:xfrm rot="13740000">
              <a:off x="446" y="2610"/>
              <a:ext cx="2540" cy="250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uk-UA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3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5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168400" y="4269105"/>
            <a:ext cx="1631950" cy="1612900"/>
            <a:chOff x="365" y="5391"/>
            <a:chExt cx="2570" cy="2540"/>
          </a:xfrm>
        </p:grpSpPr>
        <p:pic>
          <p:nvPicPr>
            <p:cNvPr id="40" name="Picture 39" descr="11zon_cropped (30)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41" name="Picture 40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 rot="14640000">
              <a:off x="380" y="5376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55415" y="4403725"/>
            <a:ext cx="1631950" cy="1612900"/>
            <a:chOff x="405" y="8104"/>
            <a:chExt cx="2570" cy="2540"/>
          </a:xfrm>
        </p:grpSpPr>
        <p:pic>
          <p:nvPicPr>
            <p:cNvPr id="53" name="Picture 52" descr="11zon_cropped (30)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563" y="8282"/>
              <a:ext cx="2201" cy="2201"/>
            </a:xfrm>
            <a:prstGeom prst="rect">
              <a:avLst/>
            </a:prstGeom>
          </p:spPr>
        </p:pic>
        <p:pic>
          <p:nvPicPr>
            <p:cNvPr id="54" name="Picture 53" descr="C:/Users/yanag/OneDrive/Робочий стіл/image (5).pngimage (5)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88" y="8272"/>
              <a:ext cx="2204" cy="2204"/>
            </a:xfrm>
            <a:prstGeom prst="rect">
              <a:avLst/>
            </a:prstGeom>
          </p:spPr>
        </p:pic>
        <p:sp>
          <p:nvSpPr>
            <p:cNvPr id="56" name="Text Box 55"/>
            <p:cNvSpPr txBox="1"/>
            <p:nvPr/>
          </p:nvSpPr>
          <p:spPr>
            <a:xfrm rot="16020000">
              <a:off x="420" y="8089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Мои слова ясные и добрые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585" y="8272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Firefly 20251106025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2540"/>
            <a:ext cx="12200890" cy="6972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83323" y="982430"/>
            <a:ext cx="3406707" cy="3779186"/>
            <a:chOff x="365" y="7860"/>
            <a:chExt cx="2522" cy="2751"/>
          </a:xfrm>
        </p:grpSpPr>
        <p:pic>
          <p:nvPicPr>
            <p:cNvPr id="44" name="Picture 43" descr="11zon_cropped (30)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563" y="8282"/>
              <a:ext cx="2201" cy="2201"/>
            </a:xfrm>
            <a:prstGeom prst="rect">
              <a:avLst/>
            </a:prstGeom>
          </p:spPr>
        </p:pic>
        <p:pic>
          <p:nvPicPr>
            <p:cNvPr id="57" name="Picture 56" descr="C:/Users/yanag/OneDrive/Робочий стіл/image (5).pngimage (5)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88" y="8272"/>
              <a:ext cx="2204" cy="2204"/>
            </a:xfrm>
            <a:prstGeom prst="rect">
              <a:avLst/>
            </a:prstGeom>
          </p:spPr>
        </p:pic>
        <p:sp>
          <p:nvSpPr>
            <p:cNvPr id="60" name="Text Box 59"/>
            <p:cNvSpPr txBox="1"/>
            <p:nvPr/>
          </p:nvSpPr>
          <p:spPr>
            <a:xfrm rot="14880000">
              <a:off x="250" y="7974"/>
              <a:ext cx="2751" cy="252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Мои слова ясные и добрые</a:t>
              </a:r>
              <a:r>
                <a:rPr lang="ru-RU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585" y="8272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217400" cy="69818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211060" y="3952240"/>
            <a:ext cx="1546860" cy="2768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Интересно, кто нас ждёт дальше?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626100" y="2313940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Курс проложен!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Создание_видео_с_космическим_полетом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25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27438" y="2199005"/>
            <a:ext cx="20632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Вот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видите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смылтики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команда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Землян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умеет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разбираться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со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словами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320405" y="2199005"/>
            <a:ext cx="15875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Приступаем к восстановлению смысла!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054215" y="2563495"/>
            <a:ext cx="13322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Ты сказал — на мамень?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115945" y="2296160"/>
            <a:ext cx="13322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иду на камень!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193530" y="1755775"/>
            <a:ext cx="17818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Активирую протокол “Чистая речь”.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474470" y="1045845"/>
            <a:ext cx="20116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Им срочно нужно вспомнить, как говорить понятно!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372360" y="3086100"/>
            <a:ext cx="1896110" cy="61595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2451100" y="3161030"/>
            <a:ext cx="18180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 поможем им разобраться!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51042" y="1150118"/>
            <a:ext cx="20116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Когда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говоришь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ясно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—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свет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возвращается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93565" y="694690"/>
            <a:ext cx="3852545" cy="1703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8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Думай → Говори → Проверяй, понял ли другой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517005" y="2076450"/>
            <a:ext cx="1490345" cy="64516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6348095" y="2076450"/>
            <a:ext cx="18091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Начинаем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тренировку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Готовы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308735" y="1261110"/>
            <a:ext cx="222059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Попробуй объяснить смылтику, как сделать бутерброд!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30881" y="2523331"/>
            <a:ext cx="1933574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покажу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как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завязать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шнурки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—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просто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и с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хвостиком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937266" y="2081847"/>
            <a:ext cx="155384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Фиксирую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рост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понятности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50%!</a:t>
            </a:r>
          </a:p>
        </p:txBody>
      </p:sp>
      <p:pic>
        <p:nvPicPr>
          <p:cNvPr id="7" name="Picture 6" descr="Gemini_Generated_Image_677lw5677lw5677l"/>
          <p:cNvPicPr>
            <a:picLocks noChangeAspect="1"/>
          </p:cNvPicPr>
          <p:nvPr/>
        </p:nvPicPr>
        <p:blipFill>
          <a:blip r:embed="rId3"/>
          <a:srcRect l="37042" t="57704" r="57582" b="33472"/>
          <a:stretch>
            <a:fillRect/>
          </a:stretch>
        </p:blipFill>
        <p:spPr>
          <a:xfrm>
            <a:off x="4493260" y="3997960"/>
            <a:ext cx="671195" cy="629285"/>
          </a:xfrm>
          <a:prstGeom prst="rect">
            <a:avLst/>
          </a:prstGeom>
        </p:spPr>
      </p:pic>
      <p:pic>
        <p:nvPicPr>
          <p:cNvPr id="8" name="Picture 7" descr="Gemini_Generated_Image_677lw5677lw5677l"/>
          <p:cNvPicPr>
            <a:picLocks noChangeAspect="1"/>
          </p:cNvPicPr>
          <p:nvPr/>
        </p:nvPicPr>
        <p:blipFill>
          <a:blip r:embed="rId3"/>
          <a:srcRect l="47905" t="55371" r="46719" b="35805"/>
          <a:stretch>
            <a:fillRect/>
          </a:stretch>
        </p:blipFill>
        <p:spPr>
          <a:xfrm>
            <a:off x="5826760" y="3843655"/>
            <a:ext cx="664845" cy="624205"/>
          </a:xfrm>
          <a:prstGeom prst="rect">
            <a:avLst/>
          </a:prstGeom>
        </p:spPr>
      </p:pic>
      <p:pic>
        <p:nvPicPr>
          <p:cNvPr id="9" name="Picture 8" descr="Gemini_Generated_Image_677lw5677lw5677l"/>
          <p:cNvPicPr>
            <a:picLocks noChangeAspect="1"/>
          </p:cNvPicPr>
          <p:nvPr/>
        </p:nvPicPr>
        <p:blipFill>
          <a:blip r:embed="rId3"/>
          <a:srcRect l="58760" t="56019" r="35012" b="32472"/>
          <a:stretch>
            <a:fillRect/>
          </a:stretch>
        </p:blipFill>
        <p:spPr>
          <a:xfrm>
            <a:off x="7167880" y="3906520"/>
            <a:ext cx="769620" cy="812800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 rot="21240000">
            <a:off x="9814560" y="3842385"/>
            <a:ext cx="565150" cy="756920"/>
          </a:xfrm>
          <a:prstGeom prst="flowChartAlternateProcess">
            <a:avLst/>
          </a:prstGeom>
          <a:solidFill>
            <a:srgbClr val="F6D349">
              <a:alpha val="12000"/>
            </a:srgbClr>
          </a:solidFill>
          <a:ln w="28575" cmpd="dbl">
            <a:noFill/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/>
          <p:cNvSpPr/>
          <p:nvPr/>
        </p:nvSpPr>
        <p:spPr>
          <a:xfrm>
            <a:off x="10653395" y="2446655"/>
            <a:ext cx="398780" cy="371475"/>
          </a:xfrm>
          <a:prstGeom prst="sun">
            <a:avLst/>
          </a:prstGeom>
          <a:solidFill>
            <a:schemeClr val="accent4"/>
          </a:solidFill>
          <a:ln>
            <a:solidFill>
              <a:srgbClr val="FAECB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Смылтики_Озаряются_Лампочкой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8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008545" y="1941167"/>
            <a:ext cx="2665730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Сканирование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успешно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Смысл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восстановлен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565607" y="1842237"/>
            <a:ext cx="1488440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поможем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им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догадаться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653665" y="613410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4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 2. «Опиши предмет, не называя!»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201525" cy="697293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263775" y="61277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</a:t>
            </a:r>
            <a:r>
              <a:rPr lang="en-US" altLang="en-US" sz="2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3. «</a:t>
            </a:r>
            <a:r>
              <a:rPr lang="en-US" altLang="en-US" sz="2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Исправь</a:t>
            </a:r>
            <a:r>
              <a:rPr lang="en-US" altLang="en-US" sz="2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путаницу</a:t>
            </a:r>
            <a:r>
              <a:rPr lang="en-US" altLang="en-US" sz="2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!»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4569460" y="2655570"/>
            <a:ext cx="3528695" cy="1179830"/>
          </a:xfrm>
          <a:prstGeom prst="flowChartAlternateProcess">
            <a:avLst/>
          </a:prstGeom>
          <a:solidFill>
            <a:srgbClr val="393669">
              <a:alpha val="26000"/>
            </a:srgbClr>
          </a:solidFill>
          <a:ln>
            <a:noFill/>
          </a:ln>
          <a:effectLst>
            <a:glow rad="228600">
              <a:srgbClr val="595E96">
                <a:alpha val="100000"/>
              </a:srgb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343160"/>
                </a:glo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05100" y="295338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мою уши на дереве.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26865" y="2823845"/>
            <a:ext cx="4137660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Собака катается на кастрюле.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3740" y="2823845"/>
            <a:ext cx="3574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Книга летает на тарелке.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08575" y="2823845"/>
            <a:ext cx="245046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Мороженое спит в шкафу.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893695" y="298513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Карандаш ест суп.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694555" y="2823845"/>
            <a:ext cx="30029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Папа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катает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облака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машине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517664" y="1875472"/>
            <a:ext cx="303974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Кажется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смысл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у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этих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предложений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сломался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Поможем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жителям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всё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исправить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657715" y="4895215"/>
            <a:ext cx="1932305" cy="28575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Запускаю протокол восстановления смысла!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23895" y="3109595"/>
            <a:ext cx="1490345" cy="645160"/>
            <a:chOff x="10499" y="3270"/>
            <a:chExt cx="2347" cy="1016"/>
          </a:xfrm>
        </p:grpSpPr>
        <p:sp>
          <p:nvSpPr>
            <p:cNvPr id="15" name="Oval Callout 14"/>
            <p:cNvSpPr/>
            <p:nvPr/>
          </p:nvSpPr>
          <p:spPr>
            <a:xfrm>
              <a:off x="10499" y="3270"/>
              <a:ext cx="2347" cy="10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0611" y="3397"/>
              <a:ext cx="2122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en-US" sz="1200" b="1" i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У них каша из слов!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480435" y="2007014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Главное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— </a:t>
            </a:r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шаг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шагом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263775" y="61277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4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Миссия 4. «Объясни новичку»</a:t>
            </a:r>
          </a:p>
          <a:p>
            <a:pPr algn="ctr" fontAlgn="base"/>
            <a:endParaRPr lang="en-US" altLang="en-US" sz="24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439192" y="1968666"/>
            <a:ext cx="1493851" cy="1406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Передача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знаний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успешна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3920" y="3017520"/>
            <a:ext cx="1835150" cy="645160"/>
            <a:chOff x="5306" y="4897"/>
            <a:chExt cx="2890" cy="1016"/>
          </a:xfrm>
        </p:grpSpPr>
        <p:sp>
          <p:nvSpPr>
            <p:cNvPr id="8" name="Oval Callout 7"/>
            <p:cNvSpPr/>
            <p:nvPr/>
          </p:nvSpPr>
          <p:spPr>
            <a:xfrm>
              <a:off x="5306" y="4897"/>
              <a:ext cx="2890" cy="10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5459" y="4897"/>
              <a:ext cx="2584" cy="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Покажи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примером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, и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всё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станет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ясно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!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988A998-8479-4639-B0AE-3D44C6E79BFF}"/>
</file>

<file path=customXml/itemProps2.xml><?xml version="1.0" encoding="utf-8"?>
<ds:datastoreItem xmlns:ds="http://schemas.openxmlformats.org/officeDocument/2006/customXml" ds:itemID="{E7116A7E-B3A0-45DE-A2D3-2C3569ABFD6F}"/>
</file>

<file path=customXml/itemProps3.xml><?xml version="1.0" encoding="utf-8"?>
<ds:datastoreItem xmlns:ds="http://schemas.openxmlformats.org/officeDocument/2006/customXml" ds:itemID="{4F9F952F-03BC-462E-9C22-0DE9B36181B3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293</Words>
  <Application>Microsoft Office PowerPoint</Application>
  <PresentationFormat>Widescreen</PresentationFormat>
  <Paragraphs>44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33</cp:revision>
  <dcterms:created xsi:type="dcterms:W3CDTF">2025-07-23T00:59:00Z</dcterms:created>
  <dcterms:modified xsi:type="dcterms:W3CDTF">2025-11-20T19:44:47Z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53D98EA922644B478A13410A32A3BB50_13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