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9FBA0-0008-4B86-A417-695AE14EB45F}" type="datetimeFigureOut">
              <a:rPr lang="ru-RU" smtClean="0"/>
              <a:t>21.02.2026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E4943-BE15-489B-8E09-4EB818FDE5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302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9FBA0-0008-4B86-A417-695AE14EB45F}" type="datetimeFigureOut">
              <a:rPr lang="ru-RU" smtClean="0"/>
              <a:t>21.02.2026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E4943-BE15-489B-8E09-4EB818FDE5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264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9FBA0-0008-4B86-A417-695AE14EB45F}" type="datetimeFigureOut">
              <a:rPr lang="ru-RU" smtClean="0"/>
              <a:t>21.02.2026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E4943-BE15-489B-8E09-4EB818FDE5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747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9FBA0-0008-4B86-A417-695AE14EB45F}" type="datetimeFigureOut">
              <a:rPr lang="ru-RU" smtClean="0"/>
              <a:t>21.02.2026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E4943-BE15-489B-8E09-4EB818FDE5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596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9FBA0-0008-4B86-A417-695AE14EB45F}" type="datetimeFigureOut">
              <a:rPr lang="ru-RU" smtClean="0"/>
              <a:t>21.02.2026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E4943-BE15-489B-8E09-4EB818FDE5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698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9FBA0-0008-4B86-A417-695AE14EB45F}" type="datetimeFigureOut">
              <a:rPr lang="ru-RU" smtClean="0"/>
              <a:t>21.02.2026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E4943-BE15-489B-8E09-4EB818FDE5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558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9FBA0-0008-4B86-A417-695AE14EB45F}" type="datetimeFigureOut">
              <a:rPr lang="ru-RU" smtClean="0"/>
              <a:t>21.02.2026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E4943-BE15-489B-8E09-4EB818FDE5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0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9FBA0-0008-4B86-A417-695AE14EB45F}" type="datetimeFigureOut">
              <a:rPr lang="ru-RU" smtClean="0"/>
              <a:t>21.02.2026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E4943-BE15-489B-8E09-4EB818FDE5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636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9FBA0-0008-4B86-A417-695AE14EB45F}" type="datetimeFigureOut">
              <a:rPr lang="ru-RU" smtClean="0"/>
              <a:t>21.02.2026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E4943-BE15-489B-8E09-4EB818FDE5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065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9FBA0-0008-4B86-A417-695AE14EB45F}" type="datetimeFigureOut">
              <a:rPr lang="ru-RU" smtClean="0"/>
              <a:t>21.02.2026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E4943-BE15-489B-8E09-4EB818FDE5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548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9FBA0-0008-4B86-A417-695AE14EB45F}" type="datetimeFigureOut">
              <a:rPr lang="ru-RU" smtClean="0"/>
              <a:t>21.02.2026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E4943-BE15-489B-8E09-4EB818FDE5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410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9FBA0-0008-4B86-A417-695AE14EB45F}" type="datetimeFigureOut">
              <a:rPr lang="ru-RU" smtClean="0"/>
              <a:t>21.02.2026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E4943-BE15-489B-8E09-4EB818FDE5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749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42" y="5281436"/>
            <a:ext cx="1371790" cy="1388831"/>
          </a:xfrm>
          <a:prstGeom prst="rect">
            <a:avLst/>
          </a:prstGeom>
        </p:spPr>
      </p:pic>
      <p:grpSp>
        <p:nvGrpSpPr>
          <p:cNvPr id="29" name="Группа 28"/>
          <p:cNvGrpSpPr/>
          <p:nvPr/>
        </p:nvGrpSpPr>
        <p:grpSpPr>
          <a:xfrm>
            <a:off x="2365131" y="316523"/>
            <a:ext cx="5301761" cy="6172200"/>
            <a:chOff x="2365131" y="316523"/>
            <a:chExt cx="5301761" cy="6172200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2365131" y="316523"/>
              <a:ext cx="5301761" cy="6172200"/>
              <a:chOff x="2365131" y="316523"/>
              <a:chExt cx="5301761" cy="6172200"/>
            </a:xfrm>
          </p:grpSpPr>
          <p:sp>
            <p:nvSpPr>
              <p:cNvPr id="3" name="Скругленный прямоугольник 2"/>
              <p:cNvSpPr/>
              <p:nvPr/>
            </p:nvSpPr>
            <p:spPr>
              <a:xfrm>
                <a:off x="2365131" y="316523"/>
                <a:ext cx="5301761" cy="6172200"/>
              </a:xfrm>
              <a:prstGeom prst="roundRect">
                <a:avLst>
                  <a:gd name="adj" fmla="val 10676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" name="Рисунок 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33749" y="457200"/>
                <a:ext cx="3364523" cy="3364523"/>
              </a:xfrm>
              <a:prstGeom prst="roundRect">
                <a:avLst>
                  <a:gd name="adj" fmla="val 592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655275" y="3915398"/>
              <a:ext cx="4721470" cy="2479650"/>
            </a:xfrm>
            <a:prstGeom prst="roundRect">
              <a:avLst>
                <a:gd name="adj" fmla="val 9700"/>
              </a:avLst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lvl="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dirty="0" smtClean="0">
                  <a:latin typeface="Arial" panose="020B0604020202020204" pitchFamily="34" charset="0"/>
                </a:rPr>
                <a:t>       </a:t>
              </a:r>
              <a:r>
                <a:rPr lang="ru-RU" altLang="ru-RU" sz="2000" dirty="0" smtClean="0">
                  <a:latin typeface="Arial" panose="020B0604020202020204" pitchFamily="34" charset="0"/>
                </a:rPr>
                <a:t>Шеф </a:t>
              </a:r>
              <a:r>
                <a:rPr lang="ru-RU" altLang="ru-RU" sz="2000" dirty="0">
                  <a:latin typeface="Arial" panose="020B0604020202020204" pitchFamily="34" charset="0"/>
                </a:rPr>
                <a:t>готовит ужин</a:t>
              </a:r>
              <a:r>
                <a:rPr lang="ru-RU" altLang="ru-RU" sz="2000" dirty="0" smtClean="0">
                  <a:latin typeface="Arial" panose="020B0604020202020204" pitchFamily="34" charset="0"/>
                </a:rPr>
                <a:t>.</a:t>
              </a:r>
              <a:endParaRPr lang="ru-RU" altLang="ru-RU" sz="2000" dirty="0">
                <a:latin typeface="Arial" panose="020B0604020202020204" pitchFamily="34" charset="0"/>
              </a:endParaRPr>
            </a:p>
            <a:p>
              <a:pPr lvl="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000" dirty="0" smtClean="0">
                  <a:latin typeface="Arial" panose="020B0604020202020204" pitchFamily="34" charset="0"/>
                </a:rPr>
                <a:t>      Шамиль </a:t>
              </a:r>
              <a:r>
                <a:rPr lang="ru-RU" altLang="ru-RU" sz="2000" dirty="0">
                  <a:latin typeface="Arial" panose="020B0604020202020204" pitchFamily="34" charset="0"/>
                </a:rPr>
                <a:t>читает журнал.</a:t>
              </a:r>
            </a:p>
            <a:p>
              <a:pPr lvl="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000" dirty="0" smtClean="0">
                  <a:latin typeface="Arial" panose="020B0604020202020204" pitchFamily="34" charset="0"/>
                </a:rPr>
                <a:t>      На </a:t>
              </a:r>
              <a:r>
                <a:rPr lang="ru-RU" altLang="ru-RU" sz="2000" dirty="0">
                  <a:latin typeface="Arial" panose="020B0604020202020204" pitchFamily="34" charset="0"/>
                </a:rPr>
                <a:t>плите шипит соус.</a:t>
              </a:r>
            </a:p>
            <a:p>
              <a:pPr lvl="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000" dirty="0" smtClean="0">
                  <a:latin typeface="Arial" panose="020B0604020202020204" pitchFamily="34" charset="0"/>
                </a:rPr>
                <a:t>      Шеф </a:t>
              </a:r>
              <a:r>
                <a:rPr lang="ru-RU" altLang="ru-RU" sz="2000" dirty="0">
                  <a:latin typeface="Arial" panose="020B0604020202020204" pitchFamily="34" charset="0"/>
                </a:rPr>
                <a:t>работает в спальне.</a:t>
              </a:r>
            </a:p>
            <a:p>
              <a:pPr lvl="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000" dirty="0">
                  <a:latin typeface="Arial" panose="020B0604020202020204" pitchFamily="34" charset="0"/>
                </a:rPr>
                <a:t> </a:t>
              </a:r>
              <a:r>
                <a:rPr lang="ru-RU" altLang="ru-RU" sz="2000" dirty="0" smtClean="0">
                  <a:latin typeface="Arial" panose="020B0604020202020204" pitchFamily="34" charset="0"/>
                </a:rPr>
                <a:t>     Шамиль </a:t>
              </a:r>
              <a:r>
                <a:rPr lang="ru-RU" altLang="ru-RU" sz="2000" dirty="0">
                  <a:latin typeface="Arial" panose="020B0604020202020204" pitchFamily="34" charset="0"/>
                </a:rPr>
                <a:t>шинкует шампиньоны.</a:t>
              </a: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2858282" y="4054203"/>
            <a:ext cx="324000" cy="324000"/>
            <a:chOff x="3001788" y="4209732"/>
            <a:chExt cx="309226" cy="297745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001788" y="4255477"/>
              <a:ext cx="252000" cy="25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 descr="&lt;strong&gt;Галочка&lt;/strong&gt; Хорошо Значок - Бесплатное изображение на Pixabay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8307" y="4209732"/>
              <a:ext cx="302707" cy="297745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2804223" y="4560549"/>
            <a:ext cx="346951" cy="346950"/>
            <a:chOff x="2969256" y="4234173"/>
            <a:chExt cx="331130" cy="318836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3001788" y="4255477"/>
              <a:ext cx="252000" cy="25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foregroundMark x1="52632" y1="55128" x2="43421" y2="44872"/>
                          <a14:foregroundMark x1="63158" y1="38462" x2="71053" y2="2820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256" y="4234173"/>
              <a:ext cx="331130" cy="318836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2835132" y="5008619"/>
            <a:ext cx="324000" cy="324000"/>
            <a:chOff x="3001788" y="4209732"/>
            <a:chExt cx="309226" cy="297745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3001788" y="4255477"/>
              <a:ext cx="252000" cy="25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 descr="&lt;strong&gt;Галочка&lt;/strong&gt; Хорошо Значок - Бесплатное изображение на Pixabay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8307" y="4209732"/>
              <a:ext cx="302707" cy="297745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2828302" y="5926073"/>
            <a:ext cx="324000" cy="324000"/>
            <a:chOff x="3001788" y="4209732"/>
            <a:chExt cx="309226" cy="297745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3001788" y="4255477"/>
              <a:ext cx="252000" cy="25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" name="Рисунок 23" descr="&lt;strong&gt;Галочка&lt;/strong&gt; Хорошо Значок - Бесплатное изображение на Pixabay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8307" y="4209732"/>
              <a:ext cx="302707" cy="297745"/>
            </a:xfrm>
            <a:prstGeom prst="rect">
              <a:avLst/>
            </a:prstGeom>
          </p:spPr>
        </p:pic>
      </p:grpSp>
      <p:grpSp>
        <p:nvGrpSpPr>
          <p:cNvPr id="25" name="Группа 24"/>
          <p:cNvGrpSpPr/>
          <p:nvPr/>
        </p:nvGrpSpPr>
        <p:grpSpPr>
          <a:xfrm>
            <a:off x="2786846" y="5483927"/>
            <a:ext cx="346951" cy="346950"/>
            <a:chOff x="2969256" y="4234173"/>
            <a:chExt cx="331130" cy="318836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3001788" y="4255477"/>
              <a:ext cx="252000" cy="25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foregroundMark x1="52632" y1="55128" x2="43421" y2="44872"/>
                          <a14:foregroundMark x1="63158" y1="38462" x2="71053" y2="2820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256" y="4234173"/>
              <a:ext cx="331130" cy="318836"/>
            </a:xfrm>
            <a:prstGeom prst="rect">
              <a:avLst/>
            </a:prstGeom>
          </p:spPr>
        </p:pic>
      </p:grpSp>
      <p:grpSp>
        <p:nvGrpSpPr>
          <p:cNvPr id="36" name="Группа 35"/>
          <p:cNvGrpSpPr/>
          <p:nvPr/>
        </p:nvGrpSpPr>
        <p:grpSpPr>
          <a:xfrm>
            <a:off x="2360483" y="316523"/>
            <a:ext cx="5301761" cy="6172200"/>
            <a:chOff x="2360483" y="316523"/>
            <a:chExt cx="5301761" cy="6172200"/>
          </a:xfrm>
        </p:grpSpPr>
        <p:grpSp>
          <p:nvGrpSpPr>
            <p:cNvPr id="35" name="Группа 34"/>
            <p:cNvGrpSpPr/>
            <p:nvPr/>
          </p:nvGrpSpPr>
          <p:grpSpPr>
            <a:xfrm>
              <a:off x="2360483" y="316523"/>
              <a:ext cx="5301761" cy="6172200"/>
              <a:chOff x="2360483" y="316523"/>
              <a:chExt cx="5301761" cy="6172200"/>
            </a:xfrm>
          </p:grpSpPr>
          <p:sp>
            <p:nvSpPr>
              <p:cNvPr id="33" name="Скругленный прямоугольник 32"/>
              <p:cNvSpPr/>
              <p:nvPr/>
            </p:nvSpPr>
            <p:spPr>
              <a:xfrm>
                <a:off x="2360483" y="316523"/>
                <a:ext cx="5301761" cy="6172200"/>
              </a:xfrm>
              <a:prstGeom prst="roundRect">
                <a:avLst>
                  <a:gd name="adj" fmla="val 10676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4" name="Рисунок 3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12997" y="385135"/>
                <a:ext cx="3364523" cy="3364523"/>
              </a:xfrm>
              <a:prstGeom prst="roundRect">
                <a:avLst>
                  <a:gd name="adj" fmla="val 592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</p:grpSp>
        <p:sp>
          <p:nvSpPr>
            <p:cNvPr id="32" name="Прямоугольник 31"/>
            <p:cNvSpPr/>
            <p:nvPr/>
          </p:nvSpPr>
          <p:spPr>
            <a:xfrm>
              <a:off x="3084972" y="4241092"/>
              <a:ext cx="4015734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Вопросы по тексту:</a:t>
              </a:r>
            </a:p>
            <a:p>
              <a:pPr>
                <a:buFont typeface="+mj-lt"/>
                <a:buAutoNum type="arabicPeriod"/>
              </a:pP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Кто готовит ужин?</a:t>
              </a:r>
            </a:p>
            <a:p>
              <a:pPr>
                <a:buFont typeface="+mj-lt"/>
                <a:buAutoNum type="arabicPeriod"/>
              </a:pP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Что шинкует Шамиль?</a:t>
              </a:r>
            </a:p>
            <a:p>
              <a:pPr>
                <a:buFont typeface="+mj-lt"/>
                <a:buAutoNum type="arabicPeriod"/>
              </a:pP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Что делает соус на плите?</a:t>
              </a:r>
            </a:p>
            <a:p>
              <a:pPr>
                <a:buFont typeface="+mj-lt"/>
                <a:buAutoNum type="arabicPeriod"/>
              </a:pP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Чем шеф украшает блюдо?</a:t>
              </a:r>
            </a:p>
            <a:p>
              <a:pPr>
                <a:buFont typeface="+mj-lt"/>
                <a:buAutoNum type="arabicPeriod"/>
              </a:pP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Что шумит в кухне?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0" name="Рисунок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043" y="3358662"/>
            <a:ext cx="3130061" cy="3130061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2355835" y="316523"/>
            <a:ext cx="5301761" cy="6172200"/>
            <a:chOff x="7673722" y="342900"/>
            <a:chExt cx="5301761" cy="6172200"/>
          </a:xfrm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7673722" y="342900"/>
              <a:ext cx="5301761" cy="6172200"/>
            </a:xfrm>
            <a:prstGeom prst="roundRect">
              <a:avLst>
                <a:gd name="adj" fmla="val 10676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5255" y="764931"/>
              <a:ext cx="4892696" cy="5081937"/>
            </a:xfrm>
            <a:prstGeom prst="roundRect">
              <a:avLst>
                <a:gd name="adj" fmla="val 9299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7" name="TextBox 6"/>
            <p:cNvSpPr txBox="1"/>
            <p:nvPr/>
          </p:nvSpPr>
          <p:spPr>
            <a:xfrm>
              <a:off x="7888934" y="5926073"/>
              <a:ext cx="49090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Прочитай </a:t>
              </a:r>
              <a:r>
                <a:rPr lang="uk-UA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скороговорку</a:t>
              </a:r>
              <a:r>
                <a:rPr lang="uk-UA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3 </a:t>
              </a:r>
              <a:r>
                <a:rPr lang="uk-UA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раза</a:t>
              </a:r>
              <a:r>
                <a:rPr lang="uk-UA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9" name="Рисунок 3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794" y="1494382"/>
            <a:ext cx="4825841" cy="499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072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6692772D-BD77-49C9-B9BA-0F4E51F81FF6}"/>
</file>

<file path=customXml/itemProps2.xml><?xml version="1.0" encoding="utf-8"?>
<ds:datastoreItem xmlns:ds="http://schemas.openxmlformats.org/officeDocument/2006/customXml" ds:itemID="{035EC1F2-A5AF-4CA6-AFD0-7E393673BB73}"/>
</file>

<file path=customXml/itemProps3.xml><?xml version="1.0" encoding="utf-8"?>
<ds:datastoreItem xmlns:ds="http://schemas.openxmlformats.org/officeDocument/2006/customXml" ds:itemID="{26CA985C-921C-411E-B327-D60A3C289B81}"/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60</Words>
  <Application>Microsoft Office PowerPoint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4</cp:revision>
  <dcterms:created xsi:type="dcterms:W3CDTF">2026-02-18T17:33:21Z</dcterms:created>
  <dcterms:modified xsi:type="dcterms:W3CDTF">2026-02-21T15:21:57Z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