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4F5FF"/>
    <a:srgbClr val="6CCBFC"/>
    <a:srgbClr val="D0D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2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B127C-0F8B-4802-A92F-A91C0245BD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96137-220B-41CE-9B54-21D4D07D8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D36DE3-79F0-4C28-BE26-CECEE2BDE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369F-5B3A-48D3-B286-AB17CD50659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AF40F93-AAB9-44F6-B8CF-FD515ECC7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13848D-8B3E-4D86-8A97-703CB414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9D58-40D7-4ECC-9CF8-DC608CF5E0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323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68760-F34C-4054-B179-BE5B5A2B4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AD1FB3C-914A-4E0E-B366-32AC8D2F8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463072-FAE0-498D-A323-2084548B8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369F-5B3A-48D3-B286-AB17CD50659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90500C-824F-4B4B-98F5-F0BE88D3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EA54147-66D9-47A1-8C3C-EC2AEC49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9D58-40D7-4ECC-9CF8-DC608CF5E0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148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0D40D6A-73C6-44B8-B111-F4CB1EDD8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0344FC5-CC59-46C6-876E-03188D363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3B8AFA0-D173-47AE-BD03-7E1B50632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369F-5B3A-48D3-B286-AB17CD50659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3A1C536-737C-48E7-BC43-3FC475D91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FB603BB-5F27-4CBA-A348-CDA146976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9D58-40D7-4ECC-9CF8-DC608CF5E0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4102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1E54A-13F8-457B-B370-2B5ADFB66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199038-CCA2-4180-A0D9-5FE7148C7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25ADB17-1867-4CF1-9129-DE8FD081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369F-5B3A-48D3-B286-AB17CD50659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819A7-3472-40A1-A70F-7A79EA700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6FA9A99-B1E3-47E8-936D-BF2E2E253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9D58-40D7-4ECC-9CF8-DC608CF5E0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890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973F6-BC37-4632-A694-FB6ADCC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3BD9442-36B4-4171-99C1-7754BDBE6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396940-27BB-488A-BC3C-2B5AD22DB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369F-5B3A-48D3-B286-AB17CD50659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E7B3ED-E190-40C2-AA1D-E26165A3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1D2136-8D8E-428E-A0F6-2BDAFFEE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9D58-40D7-4ECC-9CF8-DC608CF5E0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2698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0FF73-F050-4171-9CE6-89714B687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29EB1AA-2E27-4C57-A9FC-D8E105A37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124200D-F473-40C1-859C-67FA31E46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B62B61E-9FB7-4C8A-B01C-C361C35D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369F-5B3A-48D3-B286-AB17CD50659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63F8CBF-D23D-4A68-910A-99223450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54D830E-D2D4-4117-93E7-4C1C55F2C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9D58-40D7-4ECC-9CF8-DC608CF5E0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64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6DB6C-F7C5-466A-ACE6-EC7B55A2E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C8F1B02-0B37-4173-8658-FA5F82FFD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D5BF765-F437-49CB-827C-227793336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EB6E744-5E21-49F2-9196-9721F94DE5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3D217B7-CF82-4F5C-B544-8FCD61C187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89182A0-D77C-41BA-AE58-BB769F85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369F-5B3A-48D3-B286-AB17CD50659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21D432D-9B43-4D31-A66E-73F215BA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9F682AD-1F61-4450-AD11-0F5291E0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9D58-40D7-4ECC-9CF8-DC608CF5E0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4256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AEC19-A732-496F-BFE5-FB668325C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B71B185-13DC-4C54-832A-EB373A5B9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369F-5B3A-48D3-B286-AB17CD50659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82F15F5-4196-44F6-98CD-E4078208F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ED7FA3A-526D-4374-9855-6FC00F87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9D58-40D7-4ECC-9CF8-DC608CF5E0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158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BD5DBBC-69D0-4A0C-9DFB-7E2E9B58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369F-5B3A-48D3-B286-AB17CD50659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3FD2483-BCB2-44E9-8ACD-8DD78D32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E6BD5DB-EDFC-40A5-B142-19FDD1AF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9D58-40D7-4ECC-9CF8-DC608CF5E0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473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AD132-C315-42E4-A495-8A70800CD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67E670D-8A61-4A57-9E7B-64E5D7466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F5CEDA1-61A6-4A03-9F36-35EE3432A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7D7B38-91CB-4741-BC10-E4E83FAC7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369F-5B3A-48D3-B286-AB17CD50659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004733E-8E95-4892-B127-3EC238152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17A552A-B9B3-4BF9-B2DF-9C4E2049C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9D58-40D7-4ECC-9CF8-DC608CF5E0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978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F7DEA-F7C8-4E21-B53A-70197C3F4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63B123E-7035-4D18-9E46-AD60DB32A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91FD32C-9EE1-4153-AD6D-CD90F8809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E21E37D-E8FB-4D73-AFC5-5248054F3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3369F-5B3A-48D3-B286-AB17CD50659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611067-6287-498C-9529-1AB34DED2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9878684-872D-438E-BD24-BD52B730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C9D58-40D7-4ECC-9CF8-DC608CF5E0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2890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97507D5-3F2C-406C-9275-A219D028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C6CAB4-43CA-4BFA-8B20-4561E1D29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9022A4-8CDC-4C8A-842B-4A41E89A3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3369F-5B3A-48D3-B286-AB17CD506596}" type="datetimeFigureOut">
              <a:rPr lang="uk-UA" smtClean="0"/>
              <a:t>29.01.2026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4D1559-A8A3-4C96-851A-6FC1F5935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C2C17D-F52C-4E41-92DA-D1BEE8489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C9D58-40D7-4ECC-9CF8-DC608CF5E07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025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9BFE7A-1479-4CDF-A56E-53C0E5689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BFB15CB8-DCF2-4CEA-98DE-6B4375CFF8B4}"/>
              </a:ext>
            </a:extLst>
          </p:cNvPr>
          <p:cNvSpPr/>
          <p:nvPr/>
        </p:nvSpPr>
        <p:spPr>
          <a:xfrm>
            <a:off x="357352" y="159210"/>
            <a:ext cx="9571652" cy="6504317"/>
          </a:xfrm>
          <a:prstGeom prst="roundRect">
            <a:avLst/>
          </a:prstGeom>
          <a:solidFill>
            <a:schemeClr val="bg1"/>
          </a:solidFill>
          <a:effectLst>
            <a:glow rad="101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«Спортивная страна»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Однажды мальчик Артём попал в волшебную страну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Спорта.Там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 увидел город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Футболии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дети ловко забивали голы в ворота. В соседнем городе Плавании все жители умели быстро плыть и не боялись воды. Дальше   Артём встретил спортсменов из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Легкоатлетии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они высоко прыгали и быстро бегали.  </a:t>
            </a:r>
          </a:p>
          <a:p>
            <a:pPr algn="just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горах находилась </a:t>
            </a:r>
            <a:r>
              <a:rPr lang="ru-RU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Сноубордия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смельчаки катались по снежным склонам. А в городе Танцевании люди двигались под музыку красиво и ритмично. Артём попробовал каждый вид спорта и понял, что движение делает человека сильным и здоровым. Он подружился со спортсменами и пообещал заниматься каждый день. </a:t>
            </a:r>
          </a:p>
          <a:p>
            <a:pPr algn="just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Когда мальчик вернулся домой, он записался в спортивную секцию. Теперь Артём знает: в мире спорта каждый может найти своё любимое занятие.</a:t>
            </a:r>
          </a:p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B49CE3-2382-4BE5-B854-0F5784C3D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24" y="748977"/>
            <a:ext cx="386140" cy="386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EB68E5-B37A-4730-A4ED-8203DAB315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75" y="748977"/>
            <a:ext cx="386140" cy="3861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796884-1EAC-4272-B8D7-FA8837CBA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08" y="1563842"/>
            <a:ext cx="386140" cy="3861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1828C5-AF4A-418E-B788-8944BD285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42" y="1555845"/>
            <a:ext cx="386140" cy="3861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1540237-BF9C-40B4-BBCC-E94675CD9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688" y="2333511"/>
            <a:ext cx="386140" cy="38614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0E47181-2C57-479F-A901-56FE4AACA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245" y="2291756"/>
            <a:ext cx="386140" cy="38614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987FC1B-39AF-490D-BED9-69866ED49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47" y="3162638"/>
            <a:ext cx="386140" cy="38614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8C0FD7A-6C6F-441D-89D1-FC0C65D0A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5" y="3162638"/>
            <a:ext cx="386140" cy="38614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3C2A3CB-F6EC-4497-866F-9866798B9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38" y="3794985"/>
            <a:ext cx="386140" cy="38614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EE50381-8F92-4756-86EB-5022C0289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85" y="3957757"/>
            <a:ext cx="386140" cy="38614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C257AA1-EDFC-4D00-B313-ABC2F4AF4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02" y="4722946"/>
            <a:ext cx="386140" cy="38614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6A0B992-B281-4763-A446-FACBCB688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78" y="4738728"/>
            <a:ext cx="386140" cy="38614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CE19FDA-0B03-47BF-A3D0-CE4271C00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43" y="5533847"/>
            <a:ext cx="386140" cy="38614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00BC272-1C2E-4DB4-9E33-234D7269D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49" y="5533847"/>
            <a:ext cx="386140" cy="386140"/>
          </a:xfrm>
          <a:prstGeom prst="rect">
            <a:avLst/>
          </a:prstGeom>
        </p:spPr>
      </p:pic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8CD1259C-07FD-4015-B32A-C66A6ED847BD}"/>
              </a:ext>
            </a:extLst>
          </p:cNvPr>
          <p:cNvGrpSpPr/>
          <p:nvPr/>
        </p:nvGrpSpPr>
        <p:grpSpPr>
          <a:xfrm>
            <a:off x="171161" y="71636"/>
            <a:ext cx="9808029" cy="6679464"/>
            <a:chOff x="120975" y="89268"/>
            <a:chExt cx="9808029" cy="6679464"/>
          </a:xfrm>
        </p:grpSpPr>
        <p:sp>
          <p:nvSpPr>
            <p:cNvPr id="59" name="Прямокутник 58">
              <a:extLst>
                <a:ext uri="{FF2B5EF4-FFF2-40B4-BE49-F238E27FC236}">
                  <a16:creationId xmlns:a16="http://schemas.microsoft.com/office/drawing/2014/main" id="{1CB67C54-A9ED-4F43-BDD0-BAE4B9DD20B6}"/>
                </a:ext>
              </a:extLst>
            </p:cNvPr>
            <p:cNvSpPr/>
            <p:nvPr/>
          </p:nvSpPr>
          <p:spPr>
            <a:xfrm>
              <a:off x="120975" y="89268"/>
              <a:ext cx="9808029" cy="6679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836DBB7D-33F4-48C6-807E-BEC6B0C4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4431" y="268865"/>
              <a:ext cx="4544389" cy="30295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8DB63FA3-FBB0-4D30-9A0E-7F18E3A14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13960" y="268865"/>
              <a:ext cx="4495062" cy="29967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699C12B6-B64E-4BA1-B5F6-B018F43BE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6693" y="3604913"/>
              <a:ext cx="4559865" cy="30399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00764E5-9B80-4237-A8B5-91BD1BB45B3D}"/>
              </a:ext>
            </a:extLst>
          </p:cNvPr>
          <p:cNvSpPr txBox="1"/>
          <p:nvPr/>
        </p:nvSpPr>
        <p:spPr>
          <a:xfrm flipH="1">
            <a:off x="5006930" y="3592428"/>
            <a:ext cx="5040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+mj-lt"/>
              <a:buAutoNum type="arabicPeriod"/>
            </a:pPr>
            <a:r>
              <a:rPr lang="ru-RU" b="1" dirty="0">
                <a:latin typeface="Cavolini" panose="03000502040302020204" pitchFamily="66" charset="0"/>
                <a:cs typeface="Cavolini" panose="03000502040302020204" pitchFamily="66" charset="0"/>
              </a:rPr>
              <a:t>Как звали мальчика?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Cavolini" panose="03000502040302020204" pitchFamily="66" charset="0"/>
                <a:cs typeface="Cavolini" panose="03000502040302020204" pitchFamily="66" charset="0"/>
              </a:rPr>
              <a:t>В какую страну он попал?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Cavolini" panose="03000502040302020204" pitchFamily="66" charset="0"/>
                <a:cs typeface="Cavolini" panose="03000502040302020204" pitchFamily="66" charset="0"/>
              </a:rPr>
              <a:t>Какой город был первым?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Cavolini" panose="03000502040302020204" pitchFamily="66" charset="0"/>
                <a:cs typeface="Cavolini" panose="03000502040302020204" pitchFamily="66" charset="0"/>
              </a:rPr>
              <a:t>Какие виды спорта увидел Артём? Назови три.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Cavolini" panose="03000502040302020204" pitchFamily="66" charset="0"/>
                <a:cs typeface="Cavolini" panose="03000502040302020204" pitchFamily="66" charset="0"/>
              </a:rPr>
              <a:t>Что понял мальчик в спортивной стране?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Cavolini" panose="03000502040302020204" pitchFamily="66" charset="0"/>
                <a:cs typeface="Cavolini" panose="03000502040302020204" pitchFamily="66" charset="0"/>
              </a:rPr>
              <a:t>Как изменился Артём после путешествия?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latin typeface="Cavolini" panose="03000502040302020204" pitchFamily="66" charset="0"/>
                <a:cs typeface="Cavolini" panose="03000502040302020204" pitchFamily="66" charset="0"/>
              </a:rPr>
              <a:t>Какой вид спорта ты бы выбрал? Почему?</a:t>
            </a:r>
          </a:p>
          <a:p>
            <a:endParaRPr lang="uk-UA" dirty="0"/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4724E0C3-F138-4D1B-B3EB-04C9D601C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32" y="1206753"/>
            <a:ext cx="4989308" cy="4989308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1124F5C-6BE0-4B6A-8961-5863509C71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91211" l="9961" r="89941">
                        <a14:foregroundMark x1="46387" y1="89648" x2="46973" y2="91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17" y="6091263"/>
            <a:ext cx="766737" cy="76673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CF762591-EDE8-4206-A2BA-D68F14F619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6" y="4722946"/>
            <a:ext cx="2041451" cy="204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9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3079 C -0.00468 0.00231 0.02227 0.02916 0.05534 0.02916 C 0.09428 0.02916 0.10834 -0.0007 0.11433 -0.01875 L 0.12032 -0.04283 C 0.12631 -0.06088 0.14128 -0.09074 0.18529 -0.09074 C 0.21329 -0.09074 0.24532 -0.06389 0.24532 -0.03079 C 0.24532 0.00231 0.21329 0.02916 0.18529 0.02916 C 0.14128 0.02916 0.12631 -0.0007 0.12032 -0.01875 L 0.11433 -0.04283 C 0.10834 -0.06088 0.09428 -0.09074 0.05534 -0.09074 C 0.02227 -0.09074 -0.00468 -0.06389 -0.00468 -0.03079 Z " pathEditMode="relative" rAng="0" ptsTypes="AAAAAAAAAAA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C -3.75E-6 0.0331 0.02696 0.05995 0.06003 0.05995 C 0.09896 0.05995 0.11302 0.03009 0.11901 0.01204 L 0.125 -0.01204 C 0.13099 -0.03009 0.14597 -0.05996 0.18998 -0.05996 C 0.21797 -0.05996 0.25 -0.0331 0.25 1.48148E-6 C 0.25 0.0331 0.21797 0.05995 0.18998 0.05995 C 0.14597 0.05995 0.13099 0.03009 0.125 0.01204 L 0.11901 -0.01204 C 0.11302 -0.03009 0.09896 -0.05996 0.06003 -0.05996 C 0.02696 -0.05996 -3.75E-6 -0.0331 -3.75E-6 1.48148E-6 Z " pathEditMode="relative" rAng="0" ptsTypes="AAAAAAAAAAA">
                                      <p:cBhvr>
                                        <p:cTn id="16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C 2.29167E-6 0.0331 0.02695 0.05995 0.06002 0.05995 C 0.09896 0.05995 0.11302 0.03009 0.11901 0.01204 L 0.125 -0.01204 C 0.13099 -0.03009 0.14596 -0.05995 0.18997 -0.05995 C 0.21797 -0.05995 0.25 -0.0331 0.25 -3.7037E-7 C 0.25 0.0331 0.21797 0.05995 0.18997 0.05995 C 0.14596 0.05995 0.13099 0.03009 0.125 0.01204 L 0.11901 -0.01204 C 0.11302 -0.03009 0.09896 -0.05995 0.06002 -0.05995 C 0.02695 -0.05995 2.29167E-6 -0.0331 2.29167E-6 -3.7037E-7 Z " pathEditMode="relative" rAng="0" ptsTypes="AAAAAAAAAAA">
                                      <p:cBhvr>
                                        <p:cTn id="20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C -1.875E-6 0.0331 0.02696 0.05996 0.06003 0.05996 C 0.09896 0.05996 0.11302 0.03009 0.11901 0.01204 L 0.125 -0.01204 C 0.13099 -0.03009 0.14597 -0.05995 0.18998 -0.05995 C 0.21797 -0.05995 0.25 -0.0331 0.25 -1.48148E-6 C 0.25 0.0331 0.21797 0.05996 0.18998 0.05996 C 0.14597 0.05996 0.13099 0.03009 0.125 0.01204 L 0.11901 -0.01204 C 0.11302 -0.03009 0.09896 -0.05995 0.06003 -0.05995 C 0.02696 -0.05995 -1.875E-6 -0.0331 -1.875E-6 -1.48148E-6 Z " pathEditMode="relative" rAng="0" ptsTypes="AAAAAAAAAAA">
                                      <p:cBhvr>
                                        <p:cTn id="22" dur="2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59259E-6 C -2.29167E-6 0.0331 0.02696 0.05996 0.06003 0.05996 C 0.09896 0.05996 0.11302 0.0301 0.11901 0.01204 L 0.125 -0.01203 C 0.13099 -0.03009 0.14597 -0.05995 0.18998 -0.05995 C 0.21797 -0.05995 0.25 -0.0331 0.25 -2.59259E-6 C 0.25 0.0331 0.21797 0.05996 0.18998 0.05996 C 0.14597 0.05996 0.13099 0.0301 0.125 0.01204 L 0.11901 -0.01203 C 0.11302 -0.03009 0.09896 -0.05995 0.06003 -0.05995 C 0.02696 -0.05995 -2.29167E-6 -0.0331 -2.29167E-6 -2.59259E-6 Z " pathEditMode="relative" rAng="0" ptsTypes="AAAAAAAAAAA">
                                      <p:cBhvr>
                                        <p:cTn id="24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C 2.5E-6 0.0331 0.02695 0.05995 0.06002 0.05995 C 0.09896 0.05995 0.11302 0.03009 0.11901 0.01203 L 0.125 -0.01204 C 0.13099 -0.0301 0.14596 -0.05996 0.18997 -0.05996 C 0.21797 -0.05996 0.25 -0.03311 0.25 3.33333E-6 C 0.25 0.0331 0.21797 0.05995 0.18997 0.05995 C 0.14596 0.05995 0.13099 0.03009 0.125 0.01203 L 0.11901 -0.01204 C 0.11302 -0.0301 0.09896 -0.05996 0.06002 -0.05996 C 0.02695 -0.05996 2.5E-6 -0.03311 2.5E-6 3.33333E-6 Z " pathEditMode="relative" rAng="0" ptsTypes="AAAAAAAAAAA">
                                      <p:cBhvr>
                                        <p:cTn id="26" dur="1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C -2.08333E-7 0.0331 0.03229 0.05995 0.07214 0.05995 C 0.11888 0.05995 0.13581 0.03009 0.1431 0.01203 L 0.15026 -0.01204 C 0.15742 -0.0301 0.17552 -0.05996 0.22839 -0.05996 C 0.26211 -0.05996 0.30065 -0.03311 0.30065 4.81481E-6 C 0.30065 0.0331 0.26211 0.05995 0.22839 0.05995 C 0.17552 0.05995 0.15742 0.03009 0.15026 0.01203 L 0.1431 -0.01204 C 0.13581 -0.0301 0.11888 -0.05996 0.07214 -0.05996 C 0.03229 -0.05996 -2.08333E-7 -0.03311 -2.08333E-7 4.81481E-6 Z " pathEditMode="relative" rAng="0" ptsTypes="AAAAAAAAAAA">
                                      <p:cBhvr>
                                        <p:cTn id="28" dur="2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7 4.81481E-6 C -2.08333E-7 0.0331 0.03229 0.05995 0.07214 0.05995 C 0.11888 0.05995 0.13581 0.03009 0.1431 0.01203 L 0.15026 -0.01204 C 0.15742 -0.0301 0.17552 -0.05996 0.22839 -0.05996 C 0.26211 -0.05996 0.30065 -0.03311 0.30065 4.81481E-6 C 0.30065 0.0331 0.26211 0.05995 0.22839 0.05995 C 0.17552 0.05995 0.15742 0.03009 0.15026 0.01203 L 0.1431 -0.01204 C 0.13581 -0.0301 0.11888 -0.05996 0.07214 -0.05996 C 0.03229 -0.05996 -2.08333E-7 -0.03311 -2.08333E-7 4.81481E-6 Z " pathEditMode="relative" rAng="0" ptsTypes="AAAAAAAAA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C 1.66667E-6 0.03311 0.03229 0.05996 0.07213 0.05996 C 0.11888 0.05996 0.13581 0.0301 0.1431 0.01204 L 0.15026 -0.01203 C 0.15742 -0.03009 0.17552 -0.05995 0.22838 -0.05995 C 0.26211 -0.05995 0.30065 -0.0331 0.30065 -3.7037E-6 C 0.30065 0.03311 0.26211 0.05996 0.22838 0.05996 C 0.17552 0.05996 0.15742 0.0301 0.15026 0.01204 L 0.1431 -0.01203 C 0.13581 -0.03009 0.11888 -0.05995 0.07213 -0.05995 C 0.03229 -0.05995 1.66667E-6 -0.0331 1.66667E-6 -3.7037E-6 Z " pathEditMode="relative" rAng="0" ptsTypes="AAAAAAAAAAA">
                                      <p:cBhvr>
                                        <p:cTn id="32" dur="1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FA31987-B992-4C3E-BBF5-54F34ECC06B4}"/>
</file>

<file path=customXml/itemProps2.xml><?xml version="1.0" encoding="utf-8"?>
<ds:datastoreItem xmlns:ds="http://schemas.openxmlformats.org/officeDocument/2006/customXml" ds:itemID="{6EC339A5-E010-498B-94F2-D792B1172D8B}"/>
</file>

<file path=customXml/itemProps3.xml><?xml version="1.0" encoding="utf-8"?>
<ds:datastoreItem xmlns:ds="http://schemas.openxmlformats.org/officeDocument/2006/customXml" ds:itemID="{15C7E5E5-D2D8-4F74-8956-D1C1F790CA31}"/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179</Words>
  <Application>Microsoft Office PowerPoint</Application>
  <PresentationFormat>Широкий екран</PresentationFormat>
  <Paragraphs>11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Cavolini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15</cp:revision>
  <dcterms:created xsi:type="dcterms:W3CDTF">2026-01-25T14:29:59Z</dcterms:created>
  <dcterms:modified xsi:type="dcterms:W3CDTF">2026-01-29T15:30:34Z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