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63BB-E1A2-45B5-8F98-CCC734C9AC56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595-4055-4CCB-B2A3-E49DE2B3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7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63BB-E1A2-45B5-8F98-CCC734C9AC56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595-4055-4CCB-B2A3-E49DE2B3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0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63BB-E1A2-45B5-8F98-CCC734C9AC56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595-4055-4CCB-B2A3-E49DE2B3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5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63BB-E1A2-45B5-8F98-CCC734C9AC56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595-4055-4CCB-B2A3-E49DE2B3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3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63BB-E1A2-45B5-8F98-CCC734C9AC56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595-4055-4CCB-B2A3-E49DE2B3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63BB-E1A2-45B5-8F98-CCC734C9AC56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595-4055-4CCB-B2A3-E49DE2B3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7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63BB-E1A2-45B5-8F98-CCC734C9AC56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595-4055-4CCB-B2A3-E49DE2B3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63BB-E1A2-45B5-8F98-CCC734C9AC56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595-4055-4CCB-B2A3-E49DE2B3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4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63BB-E1A2-45B5-8F98-CCC734C9AC56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595-4055-4CCB-B2A3-E49DE2B3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2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63BB-E1A2-45B5-8F98-CCC734C9AC56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595-4055-4CCB-B2A3-E49DE2B3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2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63BB-E1A2-45B5-8F98-CCC734C9AC56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595-4055-4CCB-B2A3-E49DE2B3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9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63BB-E1A2-45B5-8F98-CCC734C9AC56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22595-4055-4CCB-B2A3-E49DE2B3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4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217911" y="439615"/>
            <a:ext cx="6998676" cy="6007608"/>
            <a:chOff x="1099039" y="439615"/>
            <a:chExt cx="6998676" cy="600760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099039" y="439615"/>
              <a:ext cx="6998676" cy="5943600"/>
            </a:xfrm>
            <a:prstGeom prst="roundRect">
              <a:avLst>
                <a:gd name="adj" fmla="val 941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1"/>
            <a:stretch/>
          </p:blipFill>
          <p:spPr>
            <a:xfrm>
              <a:off x="1683727" y="691576"/>
              <a:ext cx="5653454" cy="3386971"/>
            </a:xfrm>
            <a:prstGeom prst="roundRect">
              <a:avLst>
                <a:gd name="adj" fmla="val 73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1321044" y="4200454"/>
              <a:ext cx="655466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Жила-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краю золотистого п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еничного поля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маленька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Польова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ім'я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Крихітка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Вона мала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зати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нірку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вистелену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сухою травою, і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цілі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запаси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смачних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зернят.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Крихітка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дуже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любила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сонце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але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зовсім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не знала,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відбувається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там, де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закінчується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її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поле. </a:t>
              </a:r>
            </a:p>
            <a:p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217911" y="439615"/>
            <a:ext cx="6998676" cy="5943600"/>
            <a:chOff x="1099039" y="439615"/>
            <a:chExt cx="6998676" cy="59436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99039" y="439615"/>
              <a:ext cx="6998676" cy="5943600"/>
            </a:xfrm>
            <a:prstGeom prst="roundRect">
              <a:avLst>
                <a:gd name="adj" fmla="val 941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5"/>
            <a:stretch/>
          </p:blipFill>
          <p:spPr>
            <a:xfrm>
              <a:off x="1771650" y="709662"/>
              <a:ext cx="5653454" cy="3350799"/>
            </a:xfrm>
            <a:prstGeom prst="roundRect">
              <a:avLst>
                <a:gd name="adj" fmla="val 73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1321044" y="4431642"/>
              <a:ext cx="664698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зовсім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у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прохолодній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тіні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очеретів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біля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невеликого ставка, жило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Жабеня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ім'я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Плюх.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Він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любив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стрибати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по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лататтям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ловити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мо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ок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найпрекрасні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звуком у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світі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вважав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сплеск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води.  </a:t>
              </a:r>
            </a:p>
            <a:p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051409" y="439615"/>
            <a:ext cx="7675685" cy="5943600"/>
            <a:chOff x="1099036" y="439615"/>
            <a:chExt cx="7675685" cy="59436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099036" y="439615"/>
              <a:ext cx="7675685" cy="5943600"/>
              <a:chOff x="1099038" y="439615"/>
              <a:chExt cx="7675685" cy="594360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099038" y="439615"/>
                <a:ext cx="7675685" cy="5943600"/>
              </a:xfrm>
              <a:prstGeom prst="roundRect">
                <a:avLst>
                  <a:gd name="adj" fmla="val 9418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24" r="5389"/>
              <a:stretch/>
            </p:blipFill>
            <p:spPr>
              <a:xfrm>
                <a:off x="1292193" y="859639"/>
                <a:ext cx="4369777" cy="2761620"/>
              </a:xfrm>
              <a:prstGeom prst="roundRect">
                <a:avLst>
                  <a:gd name="adj" fmla="val 730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265540" y="3869870"/>
                <a:ext cx="743884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хто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такий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і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чому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такий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мокрий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— Я —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Жабенятко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Плюх! — весело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відповів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він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стру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ш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уючи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краплі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води. — А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чому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така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пухнаста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і суха?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Хіба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не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люби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ш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плавати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Крихітка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похитала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головою: —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Ні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в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моїй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нірці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завжди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сухо і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пахне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сіном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Вода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це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так...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бр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-р-р, холодно! — А поле —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це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мабуть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дуже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жарко! -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здивувався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Плюх.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661968" y="760850"/>
              <a:ext cx="3042137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Одного ранку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Крихітка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забрела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далі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звичайну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уках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соковитої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коню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ини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опинилася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біля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самої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кромки води. У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цей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момент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ставка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вистрибнув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Плюх. - Ой! — пискнула Ми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відскочивши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назад.  </a:t>
              </a:r>
              <a:endParaRPr lang="ru-RU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126211" y="439615"/>
            <a:ext cx="6998676" cy="5943600"/>
            <a:chOff x="1099039" y="439615"/>
            <a:chExt cx="6998676" cy="59436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099039" y="439615"/>
              <a:ext cx="6998676" cy="5943600"/>
            </a:xfrm>
            <a:prstGeom prst="roundRect">
              <a:avLst>
                <a:gd name="adj" fmla="val 941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7" r="4951"/>
            <a:stretch/>
          </p:blipFill>
          <p:spPr>
            <a:xfrm>
              <a:off x="1729268" y="557262"/>
              <a:ext cx="5543436" cy="3486985"/>
            </a:xfrm>
            <a:prstGeom prst="roundRect">
              <a:avLst>
                <a:gd name="adj" fmla="val 73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1260966" y="4221892"/>
              <a:ext cx="673930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Вони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вирі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показати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один одному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свої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будинки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Ми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 провела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Жабеня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вузькими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стежками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між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стеблами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ениці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Плюх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захоплено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дивився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як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високо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над головою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гойдаються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золоті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колосся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схожі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величезні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дерева. Але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незабаром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його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кіра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почала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підсихати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сонці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і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він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почав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втомлюватися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1421" y="436009"/>
            <a:ext cx="6998676" cy="5943600"/>
            <a:chOff x="1099039" y="439615"/>
            <a:chExt cx="6998676" cy="59436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099039" y="439615"/>
              <a:ext cx="6998676" cy="5943600"/>
            </a:xfrm>
            <a:prstGeom prst="roundRect">
              <a:avLst>
                <a:gd name="adj" fmla="val 941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" r="3649" b="9337"/>
            <a:stretch/>
          </p:blipFill>
          <p:spPr>
            <a:xfrm>
              <a:off x="1541584" y="734996"/>
              <a:ext cx="5808785" cy="3123978"/>
            </a:xfrm>
            <a:prstGeom prst="roundRect">
              <a:avLst>
                <a:gd name="adj" fmla="val 73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3" name="TextBox 22"/>
            <p:cNvSpPr txBox="1"/>
            <p:nvPr/>
          </p:nvSpPr>
          <p:spPr>
            <a:xfrm>
              <a:off x="1260966" y="4355842"/>
              <a:ext cx="67393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Тоді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вони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повернулися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до ставка. Плюх показав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крихітці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як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гарно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цвітуть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білі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лілії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і як по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воді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бігають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водомірки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Ми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обережно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помацала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лапкою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прохолодну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воду і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засміялася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— 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справді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освіжає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42721" y="439615"/>
            <a:ext cx="7693060" cy="5943600"/>
            <a:chOff x="1029506" y="439615"/>
            <a:chExt cx="7546146" cy="594360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029506" y="439615"/>
              <a:ext cx="7546146" cy="5943600"/>
            </a:xfrm>
            <a:prstGeom prst="roundRect">
              <a:avLst>
                <a:gd name="adj" fmla="val 941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0" r="5142"/>
            <a:stretch/>
          </p:blipFill>
          <p:spPr>
            <a:xfrm>
              <a:off x="2415319" y="555342"/>
              <a:ext cx="4712678" cy="2912091"/>
            </a:xfrm>
            <a:prstGeom prst="roundRect">
              <a:avLst>
                <a:gd name="adj" fmla="val 73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1161958" y="3556783"/>
              <a:ext cx="739261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Раптом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небо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потемніло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і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почалася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сильна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літня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злива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Для Ми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ки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такі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великі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були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небезпечні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Жабеня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навпаки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зраділо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-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Скорі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лопух! -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Скомандував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Плюх.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Він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знай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найбіль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щільні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лист лопуха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біля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берега і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притримав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його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лапками, створив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для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Крихітки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справжню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парасольку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Вони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сиділи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разом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зеленим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навісом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Ми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пригощала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друга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припасеним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зернятком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Жабеня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розповідало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їй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історії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про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підводних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жителів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357738" y="457200"/>
            <a:ext cx="6817153" cy="5943600"/>
            <a:chOff x="1099038" y="439615"/>
            <a:chExt cx="6817153" cy="59436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99038" y="439615"/>
              <a:ext cx="6691679" cy="5943600"/>
            </a:xfrm>
            <a:prstGeom prst="roundRect">
              <a:avLst>
                <a:gd name="adj" fmla="val 941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760" b="-1"/>
            <a:stretch/>
          </p:blipFill>
          <p:spPr>
            <a:xfrm>
              <a:off x="1773393" y="659893"/>
              <a:ext cx="5337383" cy="3197596"/>
            </a:xfrm>
            <a:prstGeom prst="roundRect">
              <a:avLst>
                <a:gd name="adj" fmla="val 73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TextBox 30"/>
            <p:cNvSpPr txBox="1"/>
            <p:nvPr/>
          </p:nvSpPr>
          <p:spPr>
            <a:xfrm>
              <a:off x="1387167" y="3948250"/>
              <a:ext cx="652902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Когда дождь закончился, над полем и прудом раскинулась яркая радуга.</a:t>
              </a:r>
            </a:p>
            <a:p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Мораль сказки: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Даже если мы совсем разные — один любит воду, а другой сухую траву — мы всё равно можем быть луч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ими друзьями и помогать друг другу в трудную минуту.</a:t>
              </a: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0" y="5666987"/>
            <a:ext cx="823507" cy="7126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29" y="3359983"/>
            <a:ext cx="2800901" cy="2800901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051409" y="323126"/>
            <a:ext cx="8027379" cy="7285417"/>
            <a:chOff x="947682" y="155391"/>
            <a:chExt cx="8027379" cy="7285417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947682" y="155391"/>
              <a:ext cx="8027379" cy="7285417"/>
              <a:chOff x="623160" y="41502"/>
              <a:chExt cx="8027379" cy="7285417"/>
            </a:xfrm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623160" y="41502"/>
                <a:ext cx="8027379" cy="6374533"/>
              </a:xfrm>
              <a:prstGeom prst="roundRect">
                <a:avLst>
                  <a:gd name="adj" fmla="val 9418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61785" y="525057"/>
                <a:ext cx="7491991" cy="6801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Завдання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на 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вибір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342900" indent="-342900">
                  <a:buAutoNum type="arabicPeriod"/>
                </a:pP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Питання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на 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уважність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перевіряємо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пам'ять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Як звали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головних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героїв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казки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Де жила Мишка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Крихітка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і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що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вона любила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найбільше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Чому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Жабеня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Плюх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було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мокрим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коли вони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зустрілися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Що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Плюх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використовував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як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парасольку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коли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почався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дощ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Чим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Крихітка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пригостила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свого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друга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під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листом лопуха?</a:t>
                </a:r>
              </a:p>
              <a:p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Питання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«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Чому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?» (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розвиваємо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логіку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та 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розуміння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Чому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Жабеню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стало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важко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гуляти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пшеничним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полем?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Чому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Мишка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спочатку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боялася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води у ставку?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Як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думаєш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чому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герої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вирішили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показати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один одному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свої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будинки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хоча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вони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такі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різні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Що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допомогло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Мишці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та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Жабеню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не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промокнути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і не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злякатися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грози?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Питання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на 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співпереживання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розвиваємо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емоційний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інтелект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Як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думаєш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що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відчула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Мишка, коли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вперше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побачила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Жабеня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було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тобі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колись так само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цікаво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дізнаватися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про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щось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нове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як героям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цієї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казки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важливо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щоб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друзі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були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схожі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один на одного,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можуть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бути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зовсім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різними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Чому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Творчі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питання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розвиваємо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уяву</a:t>
                </a: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Якби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Мишка запросила Жаба до себе в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нірку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на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обід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чим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би вона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його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пригостила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Яку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історію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про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підводних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жителів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міг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розповісти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Плюх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під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дощем?Давай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придумаємо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її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разом!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Куди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друзі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можуть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вирушити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у свою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наступну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подорож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Якби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ця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казка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мала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продовження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який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новий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герой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міг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би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їм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зустрітися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6760" b="-1"/>
              <a:stretch/>
            </p:blipFill>
            <p:spPr>
              <a:xfrm rot="616227">
                <a:off x="6388932" y="1400020"/>
                <a:ext cx="2043380" cy="122417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2"/>
            <a:stretch/>
          </p:blipFill>
          <p:spPr>
            <a:xfrm>
              <a:off x="6292848" y="391760"/>
              <a:ext cx="1877810" cy="11348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31" y="1577114"/>
            <a:ext cx="5262841" cy="53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9B040D0-7FB6-481E-9651-0455792520CC}"/>
</file>

<file path=customXml/itemProps2.xml><?xml version="1.0" encoding="utf-8"?>
<ds:datastoreItem xmlns:ds="http://schemas.openxmlformats.org/officeDocument/2006/customXml" ds:itemID="{D4156240-01DE-4600-B4B9-C505492C74DC}"/>
</file>

<file path=customXml/itemProps3.xml><?xml version="1.0" encoding="utf-8"?>
<ds:datastoreItem xmlns:ds="http://schemas.openxmlformats.org/officeDocument/2006/customXml" ds:itemID="{B5717D12-8013-4EEB-AB42-DF0A40916796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647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2026-01-17T16:39:36Z</dcterms:created>
  <dcterms:modified xsi:type="dcterms:W3CDTF">2026-01-17T17:52:43Z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