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83C9-C661-444A-9177-70CD3455E6C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8A75-F676-4BDA-838D-AA4FBF597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9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83C9-C661-444A-9177-70CD3455E6C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8A75-F676-4BDA-838D-AA4FBF597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32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83C9-C661-444A-9177-70CD3455E6C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8A75-F676-4BDA-838D-AA4FBF597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7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83C9-C661-444A-9177-70CD3455E6C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8A75-F676-4BDA-838D-AA4FBF597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5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83C9-C661-444A-9177-70CD3455E6C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8A75-F676-4BDA-838D-AA4FBF597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01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83C9-C661-444A-9177-70CD3455E6C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8A75-F676-4BDA-838D-AA4FBF597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7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83C9-C661-444A-9177-70CD3455E6C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8A75-F676-4BDA-838D-AA4FBF597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4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83C9-C661-444A-9177-70CD3455E6C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8A75-F676-4BDA-838D-AA4FBF597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94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83C9-C661-444A-9177-70CD3455E6C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8A75-F676-4BDA-838D-AA4FBF597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8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83C9-C661-444A-9177-70CD3455E6C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8A75-F676-4BDA-838D-AA4FBF597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54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83C9-C661-444A-9177-70CD3455E6C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8A75-F676-4BDA-838D-AA4FBF597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27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383C9-C661-444A-9177-70CD3455E6C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58A75-F676-4BDA-838D-AA4FBF597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6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715"/>
            <a:ext cx="12192000" cy="6954715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329233" y="495088"/>
            <a:ext cx="7025054" cy="5794131"/>
            <a:chOff x="1266092" y="509954"/>
            <a:chExt cx="7025054" cy="5794131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266092" y="509954"/>
              <a:ext cx="7025054" cy="5794131"/>
            </a:xfrm>
            <a:prstGeom prst="roundRect">
              <a:avLst>
                <a:gd name="adj" fmla="val 10567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1" r="3247" b="7949"/>
            <a:stretch/>
          </p:blipFill>
          <p:spPr>
            <a:xfrm>
              <a:off x="3077307" y="652685"/>
              <a:ext cx="3323491" cy="3323492"/>
            </a:xfrm>
            <a:prstGeom prst="roundRect">
              <a:avLst>
                <a:gd name="adj" fmla="val 900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1327638" y="4118908"/>
              <a:ext cx="68228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Жи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а-бы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 в густом, изумрудном 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есу 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исица по имени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Рыжка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Бы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 она не только красавицей с огненным хвостом, но и бо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ьшой 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юбительницей поразмышлять о жизни. В от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ичие от своих сородичей,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Рыжка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не стреми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ась кого-то обхитрить, ей бы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 куда интереснее наб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юдать за миром.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327822" y="474076"/>
            <a:ext cx="7025054" cy="5794131"/>
            <a:chOff x="1266092" y="509954"/>
            <a:chExt cx="7025054" cy="579413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266092" y="509954"/>
              <a:ext cx="7025054" cy="5794131"/>
            </a:xfrm>
            <a:prstGeom prst="roundRect">
              <a:avLst>
                <a:gd name="adj" fmla="val 10567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7307" y="652685"/>
              <a:ext cx="3508131" cy="3508131"/>
            </a:xfrm>
            <a:prstGeom prst="roundRect">
              <a:avLst>
                <a:gd name="adj" fmla="val 900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1327638" y="4272797"/>
              <a:ext cx="682283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 высоко на старом дубе жи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 бе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 по имени Искорка. Искорка бы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 воп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ощением суеты: её 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апки постоянно что-то ше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уши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и, прята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 или копа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и. Она зна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 наперечёт каждую шишку в 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есу, но никогда не смотре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 на закат — некогда было.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171467" y="216595"/>
            <a:ext cx="7464287" cy="6496249"/>
            <a:chOff x="993913" y="286767"/>
            <a:chExt cx="7464287" cy="6496249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993913" y="286767"/>
              <a:ext cx="7464287" cy="6017317"/>
              <a:chOff x="993913" y="286768"/>
              <a:chExt cx="7464287" cy="6017317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993913" y="509954"/>
                <a:ext cx="7464287" cy="5794131"/>
              </a:xfrm>
              <a:prstGeom prst="roundRect">
                <a:avLst>
                  <a:gd name="adj" fmla="val 105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7507" y="736185"/>
                <a:ext cx="3156494" cy="3156494"/>
              </a:xfrm>
              <a:prstGeom prst="roundRect">
                <a:avLst>
                  <a:gd name="adj" fmla="val 900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434001" y="286768"/>
                <a:ext cx="3901106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Однажды осенью, когда 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ес                                            окраси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ся в зо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ото и багрянец,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Рыжка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сиде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 под дубом и смотре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а, как первый иней покрывает траву. Сверху на неё внезапно сва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ился крупный жё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удь, а с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едом — раздосадованная Искорка.</a:t>
                </a:r>
              </a:p>
              <a:p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— Ой! — пискнула бе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ка, застыв в паре шагов от 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исьего носа.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213529" y="3982249"/>
              <a:ext cx="7025054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— Ты чего здесь сидишь? Охотишься? — Вовсе нет, — спокойно ответи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Рыжка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даже не шеве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ьнув ухом. — Я смотрю, как 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ес засыпает. Пог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яди, как красиво иней б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естит, будто серебряная пы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ьца.</a:t>
              </a:r>
            </a:p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Искорка фыркну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а: — Какое серебро? Зима на носу! Мне нужно ещё тридцать к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адовых запо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нить, а я жё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удь урони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а. Некогда мне на пы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ьцу смотреть.</a:t>
              </a:r>
            </a:p>
            <a:p>
              <a:endParaRPr lang="ru-RU" dirty="0" smtClean="0"/>
            </a:p>
            <a:p>
              <a:endParaRPr lang="ru-RU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178930" y="445158"/>
            <a:ext cx="7464287" cy="5794131"/>
            <a:chOff x="993913" y="509953"/>
            <a:chExt cx="7464287" cy="5794131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993913" y="509953"/>
              <a:ext cx="7464287" cy="5794131"/>
              <a:chOff x="993913" y="509954"/>
              <a:chExt cx="7464287" cy="5794131"/>
            </a:xfrm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993913" y="509954"/>
                <a:ext cx="7464287" cy="5794131"/>
              </a:xfrm>
              <a:prstGeom prst="roundRect">
                <a:avLst>
                  <a:gd name="adj" fmla="val 105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7506" y="736184"/>
                <a:ext cx="3224593" cy="3224593"/>
              </a:xfrm>
              <a:prstGeom prst="roundRect">
                <a:avLst>
                  <a:gd name="adj" fmla="val 900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4529759" y="970505"/>
                <a:ext cx="3901106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</a:t>
                </a:r>
                <a:r>
                  <a:rPr lang="ru-RU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исица у</a:t>
                </a:r>
                <a:r>
                  <a:rPr lang="ru-RU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ыбнулась и пред</a:t>
                </a:r>
                <a:r>
                  <a:rPr lang="ru-RU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ожила: — Давай так: я помогу тебе найти твои старые заначки (у меня нюх от</a:t>
                </a:r>
                <a:r>
                  <a:rPr lang="ru-RU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ичный, я чую твои орехи даже под слоем </a:t>
                </a:r>
                <a:r>
                  <a:rPr lang="ru-RU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истьев), а ты взамен на десять минут присядешь рядом и просто посмотришь на </a:t>
                </a:r>
                <a:r>
                  <a:rPr lang="ru-RU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 моими г</a:t>
                </a:r>
                <a:r>
                  <a:rPr lang="ru-RU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азами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213529" y="4014972"/>
              <a:ext cx="702505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Бе</a:t>
              </a:r>
              <a:r>
                <a:rPr lang="ru-RU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ка задума</a:t>
              </a:r>
              <a:r>
                <a:rPr lang="ru-RU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ась. Сде</a:t>
              </a:r>
              <a:r>
                <a:rPr lang="ru-RU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ка бы</a:t>
              </a:r>
              <a:r>
                <a:rPr lang="ru-RU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а выгодной. Весь день они прове</a:t>
              </a:r>
              <a:r>
                <a:rPr lang="ru-RU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и вместе.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Рыжка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то и де</a:t>
              </a:r>
              <a:r>
                <a:rPr lang="ru-RU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о указывала носом на потайные места, которые Искорка в спешке позабы</a:t>
              </a:r>
              <a:r>
                <a:rPr lang="ru-RU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а. К вечеру работа, на которую уш</a:t>
              </a:r>
              <a:r>
                <a:rPr lang="ru-RU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а бы неде</a:t>
              </a:r>
              <a:r>
                <a:rPr lang="ru-RU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я, бы</a:t>
              </a:r>
              <a:r>
                <a:rPr lang="ru-RU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а закончена.</a:t>
              </a:r>
            </a:p>
            <a:p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178929" y="213792"/>
            <a:ext cx="7464287" cy="6791280"/>
            <a:chOff x="993913" y="69574"/>
            <a:chExt cx="7464287" cy="6791280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993913" y="69574"/>
              <a:ext cx="7464287" cy="6549887"/>
              <a:chOff x="993913" y="69575"/>
              <a:chExt cx="7464287" cy="6549887"/>
            </a:xfrm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993913" y="276829"/>
                <a:ext cx="7464287" cy="6342633"/>
              </a:xfrm>
              <a:prstGeom prst="roundRect">
                <a:avLst>
                  <a:gd name="adj" fmla="val 105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9152" y="870708"/>
                <a:ext cx="3149389" cy="3149389"/>
              </a:xfrm>
              <a:prstGeom prst="roundRect">
                <a:avLst>
                  <a:gd name="adj" fmla="val 900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4341014" y="69575"/>
                <a:ext cx="4024197" cy="4370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</a:t>
                </a:r>
              </a:p>
              <a:p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Когда со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нце нача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 к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ониться к горизонту, окрашивая небо в розовые и фио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етовые тона,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Рыжка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прошепта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а: — Теперь твоя очередь. Садись.</a:t>
                </a:r>
              </a:p>
              <a:p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Искорка замер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а. Она ус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ыша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а, как поет ветер в сухих 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истьях. Увиде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а, как тени деревьев становятся д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инными и загадочными. Почувствова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а, какой прозрачный и с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адкий в 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есу воздух перед хо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одами.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168997" y="4306309"/>
              <a:ext cx="716611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— Знаешь,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Рыжка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— тихо сказала бе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ка, — я ведь никогда не замеча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а, что мир такой... бо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ьшой. Я всё виде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 только размером с орех.</a:t>
              </a:r>
            </a:p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— А я, — призна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ась 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исица, — всегда видела красоту, но часто забыва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а, что к зиме нужно всё-таки готовить не только душу, но и норку. Без твоей суеты я бы, наверное, тоже прого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ода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ась.</a:t>
              </a:r>
            </a:p>
            <a:p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171467" y="935940"/>
            <a:ext cx="7464287" cy="5700665"/>
            <a:chOff x="914396" y="556685"/>
            <a:chExt cx="7464287" cy="5700665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914396" y="556685"/>
              <a:ext cx="7464287" cy="5700665"/>
              <a:chOff x="993913" y="566624"/>
              <a:chExt cx="7464287" cy="5700665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993913" y="566624"/>
                <a:ext cx="7464287" cy="5700665"/>
                <a:chOff x="993913" y="566625"/>
                <a:chExt cx="7464287" cy="5700665"/>
              </a:xfrm>
            </p:grpSpPr>
            <p:sp>
              <p:nvSpPr>
                <p:cNvPr id="33" name="Скругленный прямоугольник 32"/>
                <p:cNvSpPr/>
                <p:nvPr/>
              </p:nvSpPr>
              <p:spPr>
                <a:xfrm>
                  <a:off x="993913" y="566625"/>
                  <a:ext cx="7464287" cy="5700665"/>
                </a:xfrm>
                <a:prstGeom prst="roundRect">
                  <a:avLst>
                    <a:gd name="adj" fmla="val 10567"/>
                  </a:avLst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4" name="Рисунок 33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7159" y="836165"/>
                  <a:ext cx="4030448" cy="4030448"/>
                </a:xfrm>
                <a:prstGeom prst="roundRect">
                  <a:avLst>
                    <a:gd name="adj" fmla="val 900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</p:grpSp>
          <p:sp>
            <p:nvSpPr>
              <p:cNvPr id="32" name="TextBox 31"/>
              <p:cNvSpPr txBox="1"/>
              <p:nvPr/>
            </p:nvSpPr>
            <p:spPr>
              <a:xfrm>
                <a:off x="1045910" y="5020228"/>
                <a:ext cx="72892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Они поня</a:t>
                </a:r>
                <a:r>
                  <a:rPr lang="ru-RU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 г</a:t>
                </a:r>
                <a:r>
                  <a:rPr lang="ru-RU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авную мудрость </a:t>
                </a:r>
                <a:r>
                  <a:rPr lang="ru-RU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еса: неважно, смотришь </a:t>
                </a:r>
                <a:r>
                  <a:rPr lang="ru-RU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 ты на мир с высокой ветки и</a:t>
                </a:r>
                <a:r>
                  <a:rPr lang="ru-RU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 с мягкой травы — г</a:t>
                </a:r>
                <a:r>
                  <a:rPr lang="ru-RU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авное, чтобы бы</a:t>
                </a:r>
                <a:r>
                  <a:rPr lang="ru-RU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 с кем поде</a:t>
                </a:r>
                <a:r>
                  <a:rPr lang="ru-RU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иться тем, что ты видишь.</a:t>
                </a:r>
              </a:p>
              <a:p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5214220" y="936344"/>
              <a:ext cx="3120887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 тех пор в </a:t>
              </a:r>
              <a:r>
                <a:rPr lang="ru-RU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есу часто виде</a:t>
              </a:r>
              <a:r>
                <a:rPr lang="ru-RU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 странную картину: рыжая </a:t>
              </a:r>
              <a:r>
                <a:rPr lang="ru-RU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исица и пушистая бе</a:t>
              </a:r>
              <a:r>
                <a:rPr lang="ru-RU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 сидят вместе на пова</a:t>
              </a:r>
              <a:r>
                <a:rPr lang="ru-RU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енном дереве. Они ста</a:t>
              </a:r>
              <a:r>
                <a:rPr lang="ru-RU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 идеа</a:t>
              </a:r>
              <a:r>
                <a:rPr lang="ru-RU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ьной командой:</a:t>
              </a:r>
            </a:p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•	Искорка учи</a:t>
              </a:r>
              <a:r>
                <a:rPr lang="ru-RU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Рыжку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быть внимате</a:t>
              </a:r>
              <a:r>
                <a:rPr lang="ru-RU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ьнее к ме</a:t>
              </a:r>
              <a:r>
                <a:rPr lang="ru-RU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очам и ценить труд.</a:t>
              </a:r>
            </a:p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•	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Рыжка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учи</a:t>
              </a:r>
              <a:r>
                <a:rPr lang="ru-RU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 Искорку останав</a:t>
              </a:r>
              <a:r>
                <a:rPr lang="ru-RU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иваться и нас</a:t>
              </a:r>
              <a:r>
                <a:rPr lang="ru-RU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аждаться моментом.</a:t>
              </a:r>
            </a:p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826667" y="269441"/>
            <a:ext cx="8220804" cy="6494238"/>
            <a:chOff x="677008" y="131886"/>
            <a:chExt cx="8220804" cy="6494238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677008" y="131886"/>
              <a:ext cx="8124092" cy="6494238"/>
            </a:xfrm>
            <a:prstGeom prst="roundRect">
              <a:avLst>
                <a:gd name="adj" fmla="val 10567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914398" y="1214560"/>
              <a:ext cx="7983414" cy="3492729"/>
            </a:xfrm>
            <a:prstGeom prst="roundRect">
              <a:avLst>
                <a:gd name="adj" fmla="val 5811"/>
              </a:avLst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Задания:</a:t>
              </a:r>
            </a:p>
            <a:p>
              <a:r>
                <a:rPr lang="ru-RU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Придумай название 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сказки.</a:t>
              </a: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 </a:t>
              </a:r>
              <a:r>
                <a:rPr lang="ru-RU" sz="1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(Порассуждайте с ребенком, как назвать </a:t>
              </a:r>
              <a:r>
                <a:rPr lang="ru-RU" sz="14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сказку </a:t>
              </a:r>
              <a:r>
                <a:rPr lang="ru-RU" sz="1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почему именно такое название можно придумать </a:t>
              </a:r>
              <a:r>
                <a:rPr lang="ru-RU" sz="14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сказки.)</a:t>
              </a:r>
              <a:r>
                <a:rPr lang="ru-RU" sz="1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Ответь на вопросы. </a:t>
              </a:r>
              <a:endPara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 познакомились герои сказки?</a:t>
              </a:r>
              <a:endPara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 </a:t>
              </a: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 думаешь, что почувствовала лисичка, когда на неё внезапно свалился жёлудь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Почему </a:t>
              </a: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лисичка не стала сердиться на белочку, а решила ей помочь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 </a:t>
              </a: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изменилось настроение белочки, когда она поняла, что не одна будет собирать 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запасы?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Почему </a:t>
              </a: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вместе дело пошло быстрее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Какого </a:t>
              </a: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цвета становится лес осенью? </a:t>
              </a:r>
              <a:endPara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Какие </a:t>
              </a: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слова-краски использовались в сказке (золото, багрянец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</a:t>
              </a: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такое иней и когда он появляется на </a:t>
              </a:r>
              <a:r>
                <a:rPr lang="ru-RU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траве?Зачем</a:t>
              </a: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лесные жители (белки, мышки) делают запасы на </a:t>
              </a:r>
              <a:r>
                <a:rPr lang="ru-RU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зиму?Почему</a:t>
              </a: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вечером тени от деревьев становятся длинными?4. На воображение (Творчество)Если бы ты был в этом лесу, какой подарок ты бы сделал лисичке и белочке за их </a:t>
              </a:r>
              <a:r>
                <a:rPr lang="ru-RU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доброту?Как</a:t>
              </a: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ты думаешь, чем зверята будут заниматься, когда выпадет первый настоящий снег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чём сидели зверята, когда наблюдали за закатом?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Какого цвета был закат, который они видели? Попробуй описать его своими словами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uk-UA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uk-UA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Поставь себе оценку:</a:t>
              </a:r>
            </a:p>
            <a:p>
              <a:r>
                <a:rPr lang="ru-RU" sz="2800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⭐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— старался немного</a:t>
              </a:r>
            </a:p>
            <a:p>
              <a:r>
                <a:rPr lang="ru-RU" sz="2400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⭐⭐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— старался хорошо</a:t>
              </a:r>
            </a:p>
            <a:p>
              <a:r>
                <a:rPr lang="ru-RU" sz="2400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⭐⭐⭐ 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— работал отлично</a:t>
              </a:r>
              <a:endPara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3478" y="4736207"/>
              <a:ext cx="1548000" cy="154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40">
              <a:off x="5475095" y="4593772"/>
              <a:ext cx="1548000" cy="154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25557">
              <a:off x="7030801" y="4628460"/>
              <a:ext cx="1548000" cy="154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" y="5778457"/>
            <a:ext cx="832522" cy="81141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34" y="1358986"/>
            <a:ext cx="4868353" cy="503833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94" y="3330399"/>
            <a:ext cx="3086725" cy="308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01CD749-6733-4318-A52B-7114C884283D}"/>
</file>

<file path=customXml/itemProps2.xml><?xml version="1.0" encoding="utf-8"?>
<ds:datastoreItem xmlns:ds="http://schemas.openxmlformats.org/officeDocument/2006/customXml" ds:itemID="{46EBB833-9159-4209-888D-5DEFB7D47EEA}"/>
</file>

<file path=customXml/itemProps3.xml><?xml version="1.0" encoding="utf-8"?>
<ds:datastoreItem xmlns:ds="http://schemas.openxmlformats.org/officeDocument/2006/customXml" ds:itemID="{28B9166C-8724-4F68-A808-5ECF4172452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</Words>
  <Application>Microsoft Office PowerPoint</Application>
  <PresentationFormat>Широкоэкранный</PresentationFormat>
  <Paragraphs>33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2026-01-16T07:43:08Z</dcterms:created>
  <dcterms:modified xsi:type="dcterms:W3CDTF">2026-01-16T07:43:35Z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