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6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2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9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6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0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9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05F0-673F-415C-83F5-2CA23469A8C9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F7DA-2DBD-4595-AADA-9D3365581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8"/>
            <a:ext cx="12192000" cy="694755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1377" y="112282"/>
            <a:ext cx="8059616" cy="6463308"/>
            <a:chOff x="246184" y="210664"/>
            <a:chExt cx="8124093" cy="6446120"/>
          </a:xfrm>
          <a:solidFill>
            <a:schemeClr val="bg1"/>
          </a:solidFill>
        </p:grpSpPr>
        <p:sp>
          <p:nvSpPr>
            <p:cNvPr id="3" name="TextBox 2"/>
            <p:cNvSpPr txBox="1"/>
            <p:nvPr/>
          </p:nvSpPr>
          <p:spPr>
            <a:xfrm>
              <a:off x="246184" y="210664"/>
              <a:ext cx="8124093" cy="64461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Маленький </a:t>
              </a:r>
              <a:r>
                <a:rPr lang="ru-RU" b="1" dirty="0" err="1" smtClean="0"/>
                <a:t>Віт</a:t>
              </a:r>
              <a:r>
                <a:rPr lang="ru-RU" b="1" dirty="0" err="1" smtClean="0">
                  <a:solidFill>
                    <a:srgbClr val="FF0000"/>
                  </a:solidFill>
                </a:rPr>
                <a:t>р</a:t>
              </a:r>
              <a:r>
                <a:rPr lang="ru-RU" b="1" dirty="0" err="1" smtClean="0"/>
                <a:t>ильник</a:t>
              </a:r>
              <a:r>
                <a:rPr lang="ru-RU" b="1" dirty="0" smtClean="0"/>
                <a:t> та </a:t>
              </a:r>
              <a:r>
                <a:rPr lang="ru-RU" b="1" dirty="0" err="1" smtClean="0"/>
                <a:t>Сніжні</a:t>
              </a:r>
              <a:r>
                <a:rPr lang="ru-RU" b="1" dirty="0" smtClean="0"/>
                <a:t> </a:t>
              </a:r>
              <a:r>
                <a:rPr lang="ru-RU" b="1" dirty="0" err="1" smtClean="0"/>
                <a:t>Велетні</a:t>
              </a:r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uk-UA" dirty="0" smtClean="0"/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одній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глибокій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синій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бухті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жив-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був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маленький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ильник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ім'я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Віте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нього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ила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яск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аво-че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воний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бо</a:t>
              </a: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т.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Найбільше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світі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Віте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любив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дві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гойдатися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мо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ських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хвилях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дивитись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високі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</a:t>
              </a: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кільцем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оточували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будинок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 Го</a:t>
              </a: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здавались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Віте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цю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величезними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велетнями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пухнастих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білих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шапках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снігу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 —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Цікаво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— думав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Віт</a:t>
              </a:r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ильник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— про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вони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мовчать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? Вони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такі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високі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ве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хівками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зачіпають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пухкі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хма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и.Якось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Віте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ви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ішив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підпливти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самого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підніжжя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гі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де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скелі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йшли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</a:t>
              </a: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ямо в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озо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воду. Мо</a:t>
              </a: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е там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було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спокійне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гладке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дзе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кало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" r="6039"/>
            <a:stretch/>
          </p:blipFill>
          <p:spPr>
            <a:xfrm>
              <a:off x="1734006" y="691077"/>
              <a:ext cx="5148447" cy="3191211"/>
            </a:xfrm>
            <a:prstGeom prst="roundRect">
              <a:avLst>
                <a:gd name="adj" fmla="val 11052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Группа 7"/>
          <p:cNvGrpSpPr/>
          <p:nvPr/>
        </p:nvGrpSpPr>
        <p:grpSpPr>
          <a:xfrm>
            <a:off x="1017751" y="237279"/>
            <a:ext cx="8059616" cy="6463308"/>
            <a:chOff x="246185" y="210664"/>
            <a:chExt cx="8059616" cy="6463308"/>
          </a:xfrm>
        </p:grpSpPr>
        <p:sp>
          <p:nvSpPr>
            <p:cNvPr id="9" name="TextBox 8"/>
            <p:cNvSpPr txBox="1"/>
            <p:nvPr/>
          </p:nvSpPr>
          <p:spPr>
            <a:xfrm>
              <a:off x="246185" y="210664"/>
              <a:ext cx="8059616" cy="64633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Коли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ильник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наблизився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га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відбиваються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го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воді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Здавалося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водою 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осте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одне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казкове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кам'яне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Віте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ець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тихенько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ошепотів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: 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ивіт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могутні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Го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и! Вам не нудно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стояти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одному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місці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І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аптом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луна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відповіла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йому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м'яким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гулом: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ив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іт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малюку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! Нам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зовсім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нудно. Ми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охо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оняємо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твою бухту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холодних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віт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щоб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мо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завжди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залишалося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лагідним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А мо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е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відповідь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да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ує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нам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охолодний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туман,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щоби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наші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снігові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шапки не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озтанули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жа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ким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сонцем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" r="5826"/>
            <a:stretch/>
          </p:blipFill>
          <p:spPr>
            <a:xfrm>
              <a:off x="1739715" y="359679"/>
              <a:ext cx="5350977" cy="3197161"/>
            </a:xfrm>
            <a:prstGeom prst="roundRect">
              <a:avLst>
                <a:gd name="adj" fmla="val 1105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5" name="Группа 4"/>
          <p:cNvGrpSpPr/>
          <p:nvPr/>
        </p:nvGrpSpPr>
        <p:grpSpPr>
          <a:xfrm>
            <a:off x="997643" y="401241"/>
            <a:ext cx="8059617" cy="6093976"/>
            <a:chOff x="246184" y="210664"/>
            <a:chExt cx="8059617" cy="6093976"/>
          </a:xfrm>
        </p:grpSpPr>
        <p:sp>
          <p:nvSpPr>
            <p:cNvPr id="6" name="TextBox 5"/>
            <p:cNvSpPr txBox="1"/>
            <p:nvPr/>
          </p:nvSpPr>
          <p:spPr>
            <a:xfrm>
              <a:off x="246184" y="210664"/>
              <a:ext cx="8059617" cy="60939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 smtClean="0"/>
            </a:p>
            <a:p>
              <a:endParaRPr lang="ru-RU" b="1" dirty="0"/>
            </a:p>
            <a:p>
              <a:endParaRPr lang="ru-RU" b="1" dirty="0" smtClean="0"/>
            </a:p>
            <a:p>
              <a:endParaRPr lang="ru-RU" b="1" dirty="0"/>
            </a:p>
            <a:p>
              <a:r>
                <a:rPr lang="uk-UA" b="1" dirty="0" smtClean="0"/>
                <a:t>     </a:t>
              </a:r>
              <a:r>
                <a:rPr lang="uk-UA" b="1" dirty="0" smtClean="0"/>
                <a:t> </a:t>
              </a:r>
            </a:p>
            <a:p>
              <a:r>
                <a:rPr lang="uk-U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Віте</a:t>
              </a:r>
              <a:r>
                <a:rPr lang="uk-UA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ець 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озумів: мо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е, ко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аблі та го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и — це одна велика 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одина. Го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и дають п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итулок та захист, мо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е да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ує життя та свіжість, а маленькі ко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аблики пов'язують їх своєю д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ужбою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З 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того часу щовечо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а, коли сонце сідало за гост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і ве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шини гі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, заба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влюючи їх у 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ожевий колі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, Віте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ець тихо погойдувався на хвилях і знав: він у безпеці, доки його бе</a:t>
              </a:r>
              <a:r>
                <a:rPr lang="uk-UA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ежуть кам'яні велетні.</a:t>
              </a:r>
              <a:endParaRPr lang="ru-RU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3"/>
            <a:stretch/>
          </p:blipFill>
          <p:spPr>
            <a:xfrm>
              <a:off x="985364" y="399739"/>
              <a:ext cx="6259498" cy="3551422"/>
            </a:xfrm>
            <a:prstGeom prst="roundRect">
              <a:avLst>
                <a:gd name="adj" fmla="val 1105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27" y="3824049"/>
            <a:ext cx="2621657" cy="2621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" y="5871568"/>
            <a:ext cx="794495" cy="72125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017751" y="112282"/>
            <a:ext cx="8059617" cy="6601138"/>
            <a:chOff x="1001375" y="112282"/>
            <a:chExt cx="8059617" cy="645793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001375" y="112282"/>
              <a:ext cx="8059617" cy="6457932"/>
              <a:chOff x="1144216" y="422508"/>
              <a:chExt cx="7773936" cy="599723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144216" y="422508"/>
                <a:ext cx="7773936" cy="59972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240389" y="610974"/>
                <a:ext cx="7271239" cy="12222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err="1" smtClean="0">
                    <a:solidFill>
                      <a:schemeClr val="tx1"/>
                    </a:solidFill>
                  </a:rPr>
                  <a:t>Чому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Вітрильник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спочатку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боявся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чи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дивувався</a:t>
                </a:r>
                <a:r>
                  <a:rPr lang="ru-RU" dirty="0">
                    <a:solidFill>
                      <a:schemeClr val="tx1"/>
                    </a:solidFill>
                  </a:rPr>
                  <a:t> горам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err="1" smtClean="0">
                    <a:solidFill>
                      <a:schemeClr val="tx1"/>
                    </a:solidFill>
                  </a:rPr>
                  <a:t>Який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"секрет" </a:t>
                </a:r>
                <a:r>
                  <a:rPr lang="ru-RU" dirty="0" err="1">
                    <a:solidFill>
                      <a:schemeClr val="tx1"/>
                    </a:solidFill>
                  </a:rPr>
                  <a:t>розповіли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йому</a:t>
                </a:r>
                <a:r>
                  <a:rPr lang="ru-RU" dirty="0">
                    <a:solidFill>
                      <a:schemeClr val="tx1"/>
                    </a:solidFill>
                  </a:rPr>
                  <a:t> Гори-</a:t>
                </a:r>
                <a:r>
                  <a:rPr lang="ru-RU" dirty="0" err="1">
                    <a:solidFill>
                      <a:schemeClr val="tx1"/>
                    </a:solidFill>
                  </a:rPr>
                  <a:t>Великани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tx1"/>
                    </a:solidFill>
                  </a:rPr>
                  <a:t>Як </a:t>
                </a:r>
                <a:r>
                  <a:rPr lang="ru-RU" dirty="0" err="1">
                    <a:solidFill>
                      <a:schemeClr val="tx1"/>
                    </a:solidFill>
                  </a:rPr>
                  <a:t>ти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вважаєш</a:t>
                </a:r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:r>
                  <a:rPr lang="ru-RU" dirty="0" err="1">
                    <a:solidFill>
                      <a:schemeClr val="tx1"/>
                    </a:solidFill>
                  </a:rPr>
                  <a:t>чому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важливо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допомагати</a:t>
                </a:r>
                <a:r>
                  <a:rPr lang="ru-RU" dirty="0">
                    <a:solidFill>
                      <a:schemeClr val="tx1"/>
                    </a:solidFill>
                  </a:rPr>
                  <a:t> один одному, </a:t>
                </a:r>
                <a:r>
                  <a:rPr lang="ru-RU" dirty="0" err="1">
                    <a:solidFill>
                      <a:schemeClr val="tx1"/>
                    </a:solidFill>
                  </a:rPr>
                  <a:t>навіть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якщо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ти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дуже</a:t>
                </a:r>
                <a:r>
                  <a:rPr lang="ru-RU" dirty="0">
                    <a:solidFill>
                      <a:schemeClr val="tx1"/>
                    </a:solidFill>
                  </a:rPr>
                  <a:t> великий </a:t>
                </a:r>
                <a:r>
                  <a:rPr lang="ru-RU" dirty="0" err="1">
                    <a:solidFill>
                      <a:schemeClr val="tx1"/>
                    </a:solidFill>
                  </a:rPr>
                  <a:t>чи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</a:rPr>
                  <a:t>дуже</a:t>
                </a:r>
                <a:r>
                  <a:rPr lang="ru-RU" dirty="0">
                    <a:solidFill>
                      <a:schemeClr val="tx1"/>
                    </a:solidFill>
                  </a:rPr>
                  <a:t> маленький?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" r="6671"/>
            <a:stretch/>
          </p:blipFill>
          <p:spPr>
            <a:xfrm>
              <a:off x="1267626" y="1776934"/>
              <a:ext cx="3530029" cy="2181354"/>
            </a:xfrm>
            <a:prstGeom prst="roundRect">
              <a:avLst>
                <a:gd name="adj" fmla="val 1105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9"/>
            <a:stretch/>
          </p:blipFill>
          <p:spPr>
            <a:xfrm>
              <a:off x="5191578" y="1776934"/>
              <a:ext cx="3567552" cy="2181354"/>
            </a:xfrm>
            <a:prstGeom prst="roundRect">
              <a:avLst>
                <a:gd name="adj" fmla="val 1138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0"/>
            <a:stretch/>
          </p:blipFill>
          <p:spPr>
            <a:xfrm>
              <a:off x="3127576" y="4106782"/>
              <a:ext cx="3807213" cy="2209825"/>
            </a:xfrm>
            <a:prstGeom prst="roundRect">
              <a:avLst>
                <a:gd name="adj" fmla="val 1072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99" y="2891359"/>
            <a:ext cx="4015385" cy="41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9E02AA-8FDF-421B-9807-E3F239597C70}"/>
</file>

<file path=customXml/itemProps2.xml><?xml version="1.0" encoding="utf-8"?>
<ds:datastoreItem xmlns:ds="http://schemas.openxmlformats.org/officeDocument/2006/customXml" ds:itemID="{90BE7E8F-E266-4306-AAEE-D6E912D79EFF}"/>
</file>

<file path=customXml/itemProps3.xml><?xml version="1.0" encoding="utf-8"?>
<ds:datastoreItem xmlns:ds="http://schemas.openxmlformats.org/officeDocument/2006/customXml" ds:itemID="{3E79CC52-A596-4622-A95F-6736F6D4E53A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314</Words>
  <Application>Microsoft Office PowerPoint</Application>
  <PresentationFormat>Широкоэкранный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2026-01-06T07:51:52Z</dcterms:created>
  <dcterms:modified xsi:type="dcterms:W3CDTF">2026-01-06T13:50:19Z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