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9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0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8"/>
            <a:ext cx="12192000" cy="694755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1377" y="112282"/>
            <a:ext cx="8059616" cy="6480541"/>
            <a:chOff x="246184" y="210664"/>
            <a:chExt cx="8124093" cy="6463308"/>
          </a:xfrm>
          <a:solidFill>
            <a:schemeClr val="bg1"/>
          </a:solidFill>
        </p:grpSpPr>
        <p:sp>
          <p:nvSpPr>
            <p:cNvPr id="3" name="TextBox 2"/>
            <p:cNvSpPr txBox="1"/>
            <p:nvPr/>
          </p:nvSpPr>
          <p:spPr>
            <a:xfrm>
              <a:off x="246184" y="210664"/>
              <a:ext cx="8124093" cy="64633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Маленький Па</a:t>
              </a:r>
              <a:r>
                <a:rPr lang="ru-RU" b="1" dirty="0">
                  <a:solidFill>
                    <a:srgbClr val="FF0000"/>
                  </a:solidFill>
                </a:rPr>
                <a:t>р</a:t>
              </a:r>
              <a:r>
                <a:rPr lang="ru-RU" b="1" dirty="0"/>
                <a:t>усник и Снежные </a:t>
              </a:r>
              <a:r>
                <a:rPr lang="ru-RU" b="1" dirty="0" smtClean="0"/>
                <a:t>Великаны</a:t>
              </a:r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dirty="0"/>
            </a:p>
            <a:p>
              <a:r>
                <a:rPr lang="ru-RU" dirty="0"/>
                <a:t>В одной глубокой синей бухте жил-был маленький Па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усник по имени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ок. У него были белоснежные па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уса и я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ко-к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асный бо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т. Больше всего на свете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 любил две вещи: качаться на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ских волнах и смот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еть на высокие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ы, кото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ые кольцом ок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ужали его дом.</a:t>
              </a:r>
            </a:p>
            <a:p>
              <a:r>
                <a:rPr lang="ru-RU" dirty="0" smtClean="0"/>
                <a:t>     Го</a:t>
              </a:r>
              <a:r>
                <a:rPr lang="ru-RU" dirty="0" smtClean="0">
                  <a:solidFill>
                    <a:srgbClr val="FF0000"/>
                  </a:solidFill>
                </a:rPr>
                <a:t>р</a:t>
              </a:r>
              <a:r>
                <a:rPr lang="ru-RU" dirty="0" smtClean="0"/>
                <a:t>ы </a:t>
              </a:r>
              <a:r>
                <a:rPr lang="ru-RU" dirty="0"/>
                <a:t>казались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ку ог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омными великанами в пушистых белых шапках из снега. — Инте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есно, — думал Па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усник, — о чём они молчат? Они такие высокие, что ве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хушками задевают пухлые облака.</a:t>
              </a:r>
            </a:p>
            <a:p>
              <a:r>
                <a:rPr lang="ru-RU" dirty="0"/>
                <a:t>Однажды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 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ешил подплыть к самому подножию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, где скалы уходили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ямо в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озрачную воду.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 там было спокойным и гладким, как зе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кало.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" r="6039"/>
            <a:stretch/>
          </p:blipFill>
          <p:spPr>
            <a:xfrm>
              <a:off x="1734006" y="691077"/>
              <a:ext cx="5148447" cy="3191211"/>
            </a:xfrm>
            <a:prstGeom prst="roundRect">
              <a:avLst>
                <a:gd name="adj" fmla="val 11052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1015462" y="406514"/>
            <a:ext cx="8059616" cy="6186309"/>
            <a:chOff x="246185" y="210664"/>
            <a:chExt cx="8059616" cy="6186309"/>
          </a:xfrm>
        </p:grpSpPr>
        <p:sp>
          <p:nvSpPr>
            <p:cNvPr id="9" name="TextBox 8"/>
            <p:cNvSpPr txBox="1"/>
            <p:nvPr/>
          </p:nvSpPr>
          <p:spPr>
            <a:xfrm>
              <a:off x="246185" y="210664"/>
              <a:ext cx="8059616" cy="6186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r>
                <a:rPr lang="ru-RU" dirty="0"/>
                <a:t>Когда Па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усник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иблизился, он увидел, как к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асиво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 от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ажаются в воде. Казалось, что под водой 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астёт ещё один сказочный каменный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од.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 тихонько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ошептал: —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ивет, могучие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ы! Вам не скучно стоять на одном месте?</a:t>
              </a:r>
            </a:p>
            <a:p>
              <a:r>
                <a:rPr lang="ru-RU" dirty="0"/>
                <a:t>И вд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уг эхо ответило ему мягким гулом: — Зд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авствуй, малыш! Нам совсем не скучно. Мы ох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аняем твою бухту от холодных вет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ов, чтобы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 всегда оставалось ласковым. А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 в ответ да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ит нам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охладный туман, чтобы наши снежные шапки не 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астаяли под жа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ким солнцем.</a:t>
              </a:r>
            </a:p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" r="5826"/>
            <a:stretch/>
          </p:blipFill>
          <p:spPr>
            <a:xfrm>
              <a:off x="1739715" y="359679"/>
              <a:ext cx="5350977" cy="3197161"/>
            </a:xfrm>
            <a:prstGeom prst="roundRect">
              <a:avLst>
                <a:gd name="adj" fmla="val 1105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" name="Группа 4"/>
          <p:cNvGrpSpPr/>
          <p:nvPr/>
        </p:nvGrpSpPr>
        <p:grpSpPr>
          <a:xfrm>
            <a:off x="984182" y="406513"/>
            <a:ext cx="8059617" cy="6186309"/>
            <a:chOff x="246184" y="210664"/>
            <a:chExt cx="8059617" cy="6186309"/>
          </a:xfrm>
        </p:grpSpPr>
        <p:sp>
          <p:nvSpPr>
            <p:cNvPr id="6" name="TextBox 5"/>
            <p:cNvSpPr txBox="1"/>
            <p:nvPr/>
          </p:nvSpPr>
          <p:spPr>
            <a:xfrm>
              <a:off x="246184" y="210664"/>
              <a:ext cx="8059617" cy="6186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r>
                <a:rPr lang="ru-RU" dirty="0"/>
                <a:t>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 понял: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е, ко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абли и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 — это одна большая семья.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 дают п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иют и защиту, мо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 да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ит жизнь и свежесть, а маленькие ко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аблики связывают их своей д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ужбой.</a:t>
              </a:r>
            </a:p>
            <a:p>
              <a:r>
                <a:rPr lang="ru-RU" dirty="0"/>
                <a:t>С тех по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 каждый вече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, когда солнце садилось за ост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ые пики го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, ок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ашивая их в 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озовый цвет, Вете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ок тихо покачивался на волнах и знал: он в безопасности, пока его бе</a:t>
              </a:r>
              <a:r>
                <a:rPr lang="ru-RU" dirty="0">
                  <a:solidFill>
                    <a:srgbClr val="FF0000"/>
                  </a:solidFill>
                </a:rPr>
                <a:t>р</a:t>
              </a:r>
              <a:r>
                <a:rPr lang="ru-RU" dirty="0"/>
                <a:t>егут каменные великаны.</a:t>
              </a:r>
            </a:p>
            <a:p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3"/>
            <a:stretch/>
          </p:blipFill>
          <p:spPr>
            <a:xfrm>
              <a:off x="985364" y="399739"/>
              <a:ext cx="6259498" cy="3551422"/>
            </a:xfrm>
            <a:prstGeom prst="roundRect">
              <a:avLst>
                <a:gd name="adj" fmla="val 1105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27" y="3824049"/>
            <a:ext cx="2621657" cy="2621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" y="5871568"/>
            <a:ext cx="794495" cy="72125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015462" y="134890"/>
            <a:ext cx="8059617" cy="6457932"/>
            <a:chOff x="1001375" y="112282"/>
            <a:chExt cx="8059617" cy="645793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001375" y="112282"/>
              <a:ext cx="8059617" cy="6457932"/>
              <a:chOff x="1144216" y="422508"/>
              <a:chExt cx="7773936" cy="59972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144216" y="422508"/>
                <a:ext cx="7773936" cy="59972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240389" y="610974"/>
                <a:ext cx="7271239" cy="12222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chemeClr val="tx1"/>
                    </a:solidFill>
                  </a:rPr>
                  <a:t>Почему Парусник сначала боялся или удивлялся горам?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chemeClr val="tx1"/>
                    </a:solidFill>
                  </a:rPr>
                  <a:t>Какой «секрет» рассказали ему Горы-Великаны?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chemeClr val="tx1"/>
                    </a:solidFill>
                  </a:rPr>
                  <a:t>Как ты думаешь, почему важно помогать друг другу, даже если ты очень большой или очень маленький?</a:t>
                </a: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" r="6671"/>
            <a:stretch/>
          </p:blipFill>
          <p:spPr>
            <a:xfrm>
              <a:off x="1267626" y="1776934"/>
              <a:ext cx="3530029" cy="2181354"/>
            </a:xfrm>
            <a:prstGeom prst="roundRect">
              <a:avLst>
                <a:gd name="adj" fmla="val 1105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9"/>
            <a:stretch/>
          </p:blipFill>
          <p:spPr>
            <a:xfrm>
              <a:off x="5191578" y="1776934"/>
              <a:ext cx="3567552" cy="2181354"/>
            </a:xfrm>
            <a:prstGeom prst="roundRect">
              <a:avLst>
                <a:gd name="adj" fmla="val 1138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0"/>
            <a:stretch/>
          </p:blipFill>
          <p:spPr>
            <a:xfrm>
              <a:off x="3127576" y="4106782"/>
              <a:ext cx="3807213" cy="2209825"/>
            </a:xfrm>
            <a:prstGeom prst="roundRect">
              <a:avLst>
                <a:gd name="adj" fmla="val 1072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25" y="2860020"/>
            <a:ext cx="4015385" cy="41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83BA7C-A8ED-425C-9CE2-686E8F684B95}"/>
</file>

<file path=customXml/itemProps2.xml><?xml version="1.0" encoding="utf-8"?>
<ds:datastoreItem xmlns:ds="http://schemas.openxmlformats.org/officeDocument/2006/customXml" ds:itemID="{37CC883F-25AE-4C1B-B91A-AC68A4A9569B}"/>
</file>

<file path=customXml/itemProps3.xml><?xml version="1.0" encoding="utf-8"?>
<ds:datastoreItem xmlns:ds="http://schemas.openxmlformats.org/officeDocument/2006/customXml" ds:itemID="{10F2918F-FFDF-48ED-8CDB-B9AEDF6CBAF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Широкоэкранный</PresentationFormat>
  <Paragraphs>52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2026-01-06T07:51:52Z</dcterms:created>
  <dcterms:modified xsi:type="dcterms:W3CDTF">2026-01-06T07:52:22Z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