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88" r:id="rId7"/>
    <p:sldId id="277" r:id="rId8"/>
    <p:sldId id="262" r:id="rId9"/>
    <p:sldId id="283" r:id="rId10"/>
    <p:sldId id="263" r:id="rId11"/>
    <p:sldId id="264" r:id="rId12"/>
    <p:sldId id="285" r:id="rId13"/>
    <p:sldId id="275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DC0"/>
    <a:srgbClr val="327190"/>
    <a:srgbClr val="343160"/>
    <a:srgbClr val="393669"/>
    <a:srgbClr val="595E96"/>
    <a:srgbClr val="F1ECD1"/>
    <a:srgbClr val="76F4E0"/>
    <a:srgbClr val="D1DC99"/>
    <a:srgbClr val="9AA773"/>
    <a:srgbClr val="F4E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 showGuides="1">
      <p:cViewPr>
        <p:scale>
          <a:sx n="96" d="100"/>
          <a:sy n="96" d="100"/>
        </p:scale>
        <p:origin x="130" y="58"/>
      </p:cViewPr>
      <p:guideLst>
        <p:guide orient="horz" pos="2194"/>
        <p:guide pos="3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/Users/yanag/OneDrive/Робочий стіл/Firefly 20251113173405.pngFirefly 20251113173405"/>
          <p:cNvPicPr>
            <a:picLocks noChangeAspect="1"/>
          </p:cNvPicPr>
          <p:nvPr/>
        </p:nvPicPr>
        <p:blipFill>
          <a:blip r:embed="rId3"/>
          <a:srcRect l="9" r="9"/>
          <a:stretch>
            <a:fillRect/>
          </a:stretch>
        </p:blipFill>
        <p:spPr>
          <a:xfrm>
            <a:off x="-7620" y="-5715"/>
            <a:ext cx="12203430" cy="69742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6230" y="855980"/>
            <a:ext cx="6003290" cy="661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altLang="en-US" sz="3600" b="1">
              <a:solidFill>
                <a:schemeClr val="accent4">
                  <a:lumMod val="20000"/>
                  <a:lumOff val="80000"/>
                </a:schemeClr>
              </a:solidFill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970530" y="753110"/>
            <a:ext cx="1869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6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 нет, слова перепутались!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236845" y="1451848"/>
            <a:ext cx="22904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это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кто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?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Слово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,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которое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потеряло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смысл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?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699241" y="855980"/>
            <a:ext cx="2414905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Анализ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показывает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: у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смылтиков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вирус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неясности</a:t>
            </a:r>
            <a:r>
              <a:rPr lang="en-US" altLang="en-US" sz="1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Firefly 20251113193347.pngFirefly 20251113193347"/>
          <p:cNvPicPr>
            <a:picLocks noGrp="1" noChangeAspect="1"/>
          </p:cNvPicPr>
          <p:nvPr>
            <p:ph idx="1"/>
          </p:nvPr>
        </p:nvPicPr>
        <p:blipFill>
          <a:blip r:embed="rId2"/>
          <a:srcRect l="9" r="9"/>
          <a:stretch>
            <a:fillRect/>
          </a:stretch>
        </p:blipFill>
        <p:spPr>
          <a:xfrm>
            <a:off x="635" y="0"/>
            <a:ext cx="12191365" cy="69672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693795" y="1194435"/>
            <a:ext cx="1988185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Мы вернули смысл их словам!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8238490" y="1995170"/>
            <a:ext cx="1987550" cy="748665"/>
          </a:xfrm>
          <a:prstGeom prst="wedgeRectCallout">
            <a:avLst>
              <a:gd name="adj1" fmla="val -54554"/>
              <a:gd name="adj2" fmla="val 90245"/>
            </a:avLst>
          </a:prstGeom>
          <a:solidFill>
            <a:srgbClr val="327190"/>
          </a:solidFill>
          <a:ln>
            <a:solidFill>
              <a:srgbClr val="71AD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ular Callout 4"/>
          <p:cNvSpPr/>
          <p:nvPr/>
        </p:nvSpPr>
        <p:spPr>
          <a:xfrm>
            <a:off x="1534160" y="3357880"/>
            <a:ext cx="2340610" cy="702945"/>
          </a:xfrm>
          <a:prstGeom prst="wedgeRectCallout">
            <a:avLst>
              <a:gd name="adj1" fmla="val 51904"/>
              <a:gd name="adj2" fmla="val 78498"/>
            </a:avLst>
          </a:prstGeom>
          <a:solidFill>
            <a:srgbClr val="327190"/>
          </a:solidFill>
          <a:ln>
            <a:solidFill>
              <a:srgbClr val="71AD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1452245" y="3357880"/>
            <a:ext cx="2504440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Теперь даже табличка “ПРИВЕТ” написана правильно!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238490" y="1995170"/>
            <a:ext cx="1988185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Миссия завершена. Речь стабилизирована.</a:t>
            </a:r>
          </a:p>
        </p:txBody>
      </p:sp>
      <p:pic>
        <p:nvPicPr>
          <p:cNvPr id="9" name="Picture 8" descr="РГ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0">
            <a:off x="5548630" y="4235450"/>
            <a:ext cx="1500505" cy="2948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/Users/yanag/OneDrive/Робочий стіл/Firefly 20251113173715.pngFirefly 20251113173715"/>
          <p:cNvPicPr>
            <a:picLocks noGrp="1" noChangeAspect="1"/>
          </p:cNvPicPr>
          <p:nvPr>
            <p:ph idx="1"/>
          </p:nvPr>
        </p:nvPicPr>
        <p:blipFill>
          <a:blip r:embed="rId2"/>
          <a:srcRect l="9" r="9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694305" y="996315"/>
            <a:ext cx="1838325" cy="4883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Поздравляю, команда! Смысл спасён!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Downloads/Firefly 20251106025208.pngFirefly 20251106025208"/>
          <p:cNvPicPr>
            <a:picLocks noGrp="1" noChangeAspect="1"/>
          </p:cNvPicPr>
          <p:nvPr>
            <p:ph idx="1"/>
          </p:nvPr>
        </p:nvPicPr>
        <p:blipFill>
          <a:blip r:embed="rId2"/>
          <a:srcRect l="9" r="9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pic>
        <p:nvPicPr>
          <p:cNvPr id="5" name="Picture 4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152140" y="1229360"/>
            <a:ext cx="1407160" cy="1407160"/>
          </a:xfrm>
          <a:prstGeom prst="rect">
            <a:avLst/>
          </a:prstGeom>
        </p:spPr>
      </p:pic>
      <p:pic>
        <p:nvPicPr>
          <p:cNvPr id="6" name="Picture 5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40130" y="2616200"/>
            <a:ext cx="1407160" cy="1407160"/>
          </a:xfrm>
          <a:prstGeom prst="rect">
            <a:avLst/>
          </a:prstGeom>
        </p:spPr>
      </p:pic>
      <p:pic>
        <p:nvPicPr>
          <p:cNvPr id="7" name="Picture 6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302385" y="4403725"/>
            <a:ext cx="1407160" cy="1407160"/>
          </a:xfrm>
          <a:prstGeom prst="rect">
            <a:avLst/>
          </a:prstGeom>
        </p:spPr>
      </p:pic>
      <p:pic>
        <p:nvPicPr>
          <p:cNvPr id="8" name="Picture 7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865120" y="2945130"/>
            <a:ext cx="1407160" cy="1407160"/>
          </a:xfrm>
          <a:prstGeom prst="rect">
            <a:avLst/>
          </a:prstGeom>
        </p:spPr>
      </p:pic>
      <p:pic>
        <p:nvPicPr>
          <p:cNvPr id="9" name="Picture 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290320" y="863600"/>
            <a:ext cx="1407160" cy="1407160"/>
          </a:xfrm>
          <a:prstGeom prst="rect">
            <a:avLst/>
          </a:prstGeom>
        </p:spPr>
      </p:pic>
      <p:pic>
        <p:nvPicPr>
          <p:cNvPr id="10" name="Picture 9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067810" y="4528820"/>
            <a:ext cx="1407160" cy="1407160"/>
          </a:xfrm>
          <a:prstGeom prst="rect">
            <a:avLst/>
          </a:prstGeom>
        </p:spPr>
      </p:pic>
      <p:pic>
        <p:nvPicPr>
          <p:cNvPr id="11" name="Picture 10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206365" y="2726690"/>
            <a:ext cx="1407160" cy="1407160"/>
          </a:xfrm>
          <a:prstGeom prst="rect">
            <a:avLst/>
          </a:prstGeom>
        </p:spPr>
      </p:pic>
      <p:pic>
        <p:nvPicPr>
          <p:cNvPr id="12" name="Picture 11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5241290" y="1042670"/>
            <a:ext cx="1407160" cy="1407160"/>
          </a:xfrm>
          <a:prstGeom prst="rect">
            <a:avLst/>
          </a:prstGeom>
        </p:spPr>
      </p:pic>
      <p:pic>
        <p:nvPicPr>
          <p:cNvPr id="13" name="Picture 12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6864350" y="3648710"/>
            <a:ext cx="1407160" cy="1407160"/>
          </a:xfrm>
          <a:prstGeom prst="rect">
            <a:avLst/>
          </a:prstGeom>
        </p:spPr>
      </p:pic>
      <p:pic>
        <p:nvPicPr>
          <p:cNvPr id="14" name="Picture 13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456420" y="2806065"/>
            <a:ext cx="1407160" cy="1407160"/>
          </a:xfrm>
          <a:prstGeom prst="rect">
            <a:avLst/>
          </a:prstGeom>
        </p:spPr>
      </p:pic>
      <p:pic>
        <p:nvPicPr>
          <p:cNvPr id="15" name="Picture 14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7408545" y="749300"/>
            <a:ext cx="1407160" cy="1407160"/>
          </a:xfrm>
          <a:prstGeom prst="rect">
            <a:avLst/>
          </a:prstGeom>
        </p:spPr>
      </p:pic>
      <p:pic>
        <p:nvPicPr>
          <p:cNvPr id="16" name="Picture 15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9496425" y="872490"/>
            <a:ext cx="1407160" cy="1407160"/>
          </a:xfrm>
          <a:prstGeom prst="rect">
            <a:avLst/>
          </a:prstGeom>
        </p:spPr>
      </p:pic>
      <p:cxnSp>
        <p:nvCxnSpPr>
          <p:cNvPr id="18" name="Curved Connector 17"/>
          <p:cNvCxnSpPr>
            <a:stCxn id="9" idx="2"/>
          </p:cNvCxnSpPr>
          <p:nvPr/>
        </p:nvCxnSpPr>
        <p:spPr>
          <a:xfrm rot="5400000">
            <a:off x="1673860" y="2342515"/>
            <a:ext cx="391795" cy="248285"/>
          </a:xfrm>
          <a:prstGeom prst="curvedConnector3">
            <a:avLst>
              <a:gd name="adj1" fmla="val 50081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6" idx="2"/>
            <a:endCxn id="7" idx="0"/>
          </p:cNvCxnSpPr>
          <p:nvPr/>
        </p:nvCxnSpPr>
        <p:spPr>
          <a:xfrm rot="5400000" flipV="1">
            <a:off x="1684655" y="4082415"/>
            <a:ext cx="380365" cy="262255"/>
          </a:xfrm>
          <a:prstGeom prst="curvedConnector3">
            <a:avLst>
              <a:gd name="adj1" fmla="val 5008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7" idx="3"/>
            <a:endCxn id="10" idx="1"/>
          </p:cNvCxnSpPr>
          <p:nvPr/>
        </p:nvCxnSpPr>
        <p:spPr>
          <a:xfrm>
            <a:off x="2709545" y="5107305"/>
            <a:ext cx="1358265" cy="125095"/>
          </a:xfrm>
          <a:prstGeom prst="curvedConnector3">
            <a:avLst>
              <a:gd name="adj1" fmla="val 50023"/>
            </a:avLst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0"/>
            <a:endCxn id="8" idx="2"/>
          </p:cNvCxnSpPr>
          <p:nvPr/>
        </p:nvCxnSpPr>
        <p:spPr>
          <a:xfrm flipH="1" flipV="1">
            <a:off x="3568700" y="4352290"/>
            <a:ext cx="1202690" cy="176530"/>
          </a:xfrm>
          <a:prstGeom prst="line">
            <a:avLst/>
          </a:prstGeom>
          <a:ln w="31750" cap="rnd">
            <a:solidFill>
              <a:schemeClr val="accent4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8" idx="0"/>
            <a:endCxn id="5" idx="3"/>
          </p:cNvCxnSpPr>
          <p:nvPr/>
        </p:nvCxnSpPr>
        <p:spPr>
          <a:xfrm rot="16200000">
            <a:off x="3557905" y="1943735"/>
            <a:ext cx="1012190" cy="990600"/>
          </a:xfrm>
          <a:prstGeom prst="curvedConnector4">
            <a:avLst>
              <a:gd name="adj1" fmla="val 15245"/>
              <a:gd name="adj2" fmla="val 12403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5" idx="0"/>
            <a:endCxn id="12" idx="0"/>
          </p:cNvCxnSpPr>
          <p:nvPr/>
        </p:nvCxnSpPr>
        <p:spPr>
          <a:xfrm rot="16200000">
            <a:off x="4806950" y="91440"/>
            <a:ext cx="186690" cy="2089150"/>
          </a:xfrm>
          <a:prstGeom prst="curvedConnector3">
            <a:avLst>
              <a:gd name="adj1" fmla="val 227551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stCxn id="12" idx="2"/>
            <a:endCxn id="11" idx="3"/>
          </p:cNvCxnSpPr>
          <p:nvPr/>
        </p:nvCxnSpPr>
        <p:spPr>
          <a:xfrm rot="5400000" flipV="1">
            <a:off x="5788978" y="2605723"/>
            <a:ext cx="980440" cy="668655"/>
          </a:xfrm>
          <a:prstGeom prst="curvedConnector4">
            <a:avLst>
              <a:gd name="adj1" fmla="val 14087"/>
              <a:gd name="adj2" fmla="val 140788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1" idx="2"/>
            <a:endCxn id="13" idx="1"/>
          </p:cNvCxnSpPr>
          <p:nvPr/>
        </p:nvCxnSpPr>
        <p:spPr>
          <a:xfrm rot="5400000" flipV="1">
            <a:off x="6277928" y="3765868"/>
            <a:ext cx="218440" cy="954405"/>
          </a:xfrm>
          <a:prstGeom prst="curvedConnector2">
            <a:avLst/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3" idx="3"/>
            <a:endCxn id="14" idx="1"/>
          </p:cNvCxnSpPr>
          <p:nvPr/>
        </p:nvCxnSpPr>
        <p:spPr>
          <a:xfrm flipV="1">
            <a:off x="8271510" y="3509645"/>
            <a:ext cx="1184910" cy="842645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14" idx="0"/>
            <a:endCxn id="15" idx="1"/>
          </p:cNvCxnSpPr>
          <p:nvPr/>
        </p:nvCxnSpPr>
        <p:spPr>
          <a:xfrm rot="16200000" flipV="1">
            <a:off x="8107680" y="753745"/>
            <a:ext cx="1353185" cy="2751455"/>
          </a:xfrm>
          <a:prstGeom prst="curvedConnector4">
            <a:avLst>
              <a:gd name="adj1" fmla="val 23979"/>
              <a:gd name="adj2" fmla="val 108655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5" idx="3"/>
            <a:endCxn id="16" idx="1"/>
          </p:cNvCxnSpPr>
          <p:nvPr/>
        </p:nvCxnSpPr>
        <p:spPr>
          <a:xfrm>
            <a:off x="8815705" y="1452880"/>
            <a:ext cx="680720" cy="123190"/>
          </a:xfrm>
          <a:prstGeom prst="curvedConnector3">
            <a:avLst>
              <a:gd name="adj1" fmla="val 50000"/>
            </a:avLst>
          </a:prstGeom>
          <a:ln w="31750" cap="rnd">
            <a:solidFill>
              <a:schemeClr val="accent4">
                <a:lumMod val="40000"/>
                <a:lumOff val="60000"/>
              </a:schemeClr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285875" y="829310"/>
            <a:ext cx="1470025" cy="1449070"/>
            <a:chOff x="518" y="53"/>
            <a:chExt cx="2342" cy="2434"/>
          </a:xfrm>
        </p:grpSpPr>
        <p:pic>
          <p:nvPicPr>
            <p:cNvPr id="68" name="Picture 67" descr="C:/Users/yanag/Downloads/image.pngimage"/>
            <p:cNvPicPr>
              <a:picLocks noChangeAspect="1"/>
            </p:cNvPicPr>
            <p:nvPr/>
          </p:nvPicPr>
          <p:blipFill>
            <a:blip r:embed="rId4"/>
            <a:srcRect t="180" b="180"/>
            <a:stretch>
              <a:fillRect/>
            </a:stretch>
          </p:blipFill>
          <p:spPr>
            <a:xfrm>
              <a:off x="557" y="113"/>
              <a:ext cx="2227" cy="2219"/>
            </a:xfrm>
            <a:prstGeom prst="rect">
              <a:avLst/>
            </a:prstGeom>
          </p:spPr>
        </p:pic>
        <p:sp>
          <p:nvSpPr>
            <p:cNvPr id="69" name="Text Box 68"/>
            <p:cNvSpPr txBox="1"/>
            <p:nvPr/>
          </p:nvSpPr>
          <p:spPr>
            <a:xfrm rot="14460000">
              <a:off x="472" y="99"/>
              <a:ext cx="2434" cy="234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9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управляю эмоциями</a:t>
              </a:r>
            </a:p>
          </p:txBody>
        </p:sp>
        <p:sp>
          <p:nvSpPr>
            <p:cNvPr id="70" name="Oval 69"/>
            <p:cNvSpPr/>
            <p:nvPr/>
          </p:nvSpPr>
          <p:spPr>
            <a:xfrm>
              <a:off x="557" y="149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4540" y="2525923"/>
            <a:ext cx="1585165" cy="1514475"/>
            <a:chOff x="464" y="2593"/>
            <a:chExt cx="2505" cy="2540"/>
          </a:xfrm>
        </p:grpSpPr>
        <p:sp>
          <p:nvSpPr>
            <p:cNvPr id="34" name="Text Box 33"/>
            <p:cNvSpPr txBox="1"/>
            <p:nvPr/>
          </p:nvSpPr>
          <p:spPr>
            <a:xfrm rot="13740000">
              <a:off x="446" y="2610"/>
              <a:ext cx="2540" cy="250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uk-UA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верю в себя</a:t>
              </a:r>
              <a:r>
                <a:rPr lang="en-US" altLang="uk-UA" sz="1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63" y="2779"/>
              <a:ext cx="2229" cy="2295"/>
              <a:chOff x="563" y="2779"/>
              <a:chExt cx="2229" cy="2295"/>
            </a:xfrm>
          </p:grpSpPr>
          <p:pic>
            <p:nvPicPr>
              <p:cNvPr id="33" name="Picture 32" descr="11zon_cropped (30)"/>
              <p:cNvPicPr>
                <a:picLocks noChangeAspect="1"/>
              </p:cNvPicPr>
              <p:nvPr/>
            </p:nvPicPr>
            <p:blipFill>
              <a:blip r:embed="rId3">
                <a:alphaModFix amt="60000"/>
              </a:blip>
              <a:stretch>
                <a:fillRect/>
              </a:stretch>
            </p:blipFill>
            <p:spPr>
              <a:xfrm>
                <a:off x="563" y="2874"/>
                <a:ext cx="2201" cy="2201"/>
              </a:xfrm>
              <a:prstGeom prst="rect">
                <a:avLst/>
              </a:prstGeom>
            </p:spPr>
          </p:pic>
          <p:pic>
            <p:nvPicPr>
              <p:cNvPr id="35" name="Picture 34" descr="C:/Users/yanag/OneDrive/Робочий стіл/image (6).pngimage (6)"/>
              <p:cNvPicPr>
                <a:picLocks noChangeAspect="1"/>
              </p:cNvPicPr>
              <p:nvPr/>
            </p:nvPicPr>
            <p:blipFill>
              <a:blip r:embed="rId5"/>
              <a:srcRect t="45" b="45"/>
              <a:stretch>
                <a:fillRect/>
              </a:stretch>
            </p:blipFill>
            <p:spPr>
              <a:xfrm>
                <a:off x="566" y="2779"/>
                <a:ext cx="2226" cy="2225"/>
              </a:xfrm>
              <a:prstGeom prst="rect">
                <a:avLst/>
              </a:prstGeom>
            </p:spPr>
          </p:pic>
          <p:sp>
            <p:nvSpPr>
              <p:cNvPr id="37" name="Oval 36"/>
              <p:cNvSpPr/>
              <p:nvPr/>
            </p:nvSpPr>
            <p:spPr>
              <a:xfrm>
                <a:off x="567" y="2821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168400" y="4269105"/>
            <a:ext cx="1631950" cy="1612900"/>
            <a:chOff x="365" y="5391"/>
            <a:chExt cx="2570" cy="2540"/>
          </a:xfrm>
        </p:grpSpPr>
        <p:pic>
          <p:nvPicPr>
            <p:cNvPr id="40" name="Picture 39" descr="11zon_cropped (30)"/>
            <p:cNvPicPr>
              <a:picLocks noChangeAspect="1"/>
            </p:cNvPicPr>
            <p:nvPr/>
          </p:nvPicPr>
          <p:blipFill>
            <a:blip r:embed="rId3">
              <a:alphaModFix amt="60000"/>
            </a:blip>
            <a:stretch>
              <a:fillRect/>
            </a:stretch>
          </p:blipFill>
          <p:spPr>
            <a:xfrm>
              <a:off x="563" y="5578"/>
              <a:ext cx="2201" cy="2201"/>
            </a:xfrm>
            <a:prstGeom prst="rect">
              <a:avLst/>
            </a:prstGeom>
          </p:spPr>
        </p:pic>
        <p:pic>
          <p:nvPicPr>
            <p:cNvPr id="41" name="Picture 40" descr="C:/Users/yanag/OneDrive/Робочий стіл/image (11).pngimage (11)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45" y="5530"/>
              <a:ext cx="2211" cy="2211"/>
            </a:xfrm>
            <a:prstGeom prst="rect">
              <a:avLst/>
            </a:prstGeom>
          </p:spPr>
        </p:pic>
        <p:sp>
          <p:nvSpPr>
            <p:cNvPr id="42" name="Text Box 41"/>
            <p:cNvSpPr txBox="1"/>
            <p:nvPr/>
          </p:nvSpPr>
          <p:spPr>
            <a:xfrm rot="14640000">
              <a:off x="380" y="5376"/>
              <a:ext cx="2540" cy="257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Я слышу и понимаю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557" y="555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955415" y="4403725"/>
            <a:ext cx="1631950" cy="1612900"/>
            <a:chOff x="405" y="8104"/>
            <a:chExt cx="2570" cy="2540"/>
          </a:xfrm>
        </p:grpSpPr>
        <p:pic>
          <p:nvPicPr>
            <p:cNvPr id="53" name="Picture 52" descr="11zon_cropped (30)"/>
            <p:cNvPicPr>
              <a:picLocks noChangeAspect="1"/>
            </p:cNvPicPr>
            <p:nvPr/>
          </p:nvPicPr>
          <p:blipFill>
            <a:blip r:embed="rId3">
              <a:alphaModFix amt="60000"/>
            </a:blip>
            <a:stretch>
              <a:fillRect/>
            </a:stretch>
          </p:blipFill>
          <p:spPr>
            <a:xfrm>
              <a:off x="563" y="8282"/>
              <a:ext cx="2201" cy="2201"/>
            </a:xfrm>
            <a:prstGeom prst="rect">
              <a:avLst/>
            </a:prstGeom>
          </p:spPr>
        </p:pic>
        <p:pic>
          <p:nvPicPr>
            <p:cNvPr id="54" name="Picture 53" descr="C:/Users/yanag/OneDrive/Робочий стіл/image (5).pngimage (5)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588" y="8272"/>
              <a:ext cx="2204" cy="2204"/>
            </a:xfrm>
            <a:prstGeom prst="rect">
              <a:avLst/>
            </a:prstGeom>
          </p:spPr>
        </p:pic>
        <p:sp>
          <p:nvSpPr>
            <p:cNvPr id="56" name="Text Box 55"/>
            <p:cNvSpPr txBox="1"/>
            <p:nvPr/>
          </p:nvSpPr>
          <p:spPr>
            <a:xfrm rot="16020000">
              <a:off x="420" y="8089"/>
              <a:ext cx="2540" cy="257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Мои слова ясные и добрые</a:t>
              </a:r>
              <a:r>
                <a:rPr lang="ru-RU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585" y="8272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 descr="Firefly 202511060252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" y="2540"/>
            <a:ext cx="12200890" cy="6972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83323" y="982430"/>
            <a:ext cx="3406707" cy="3779186"/>
            <a:chOff x="365" y="7860"/>
            <a:chExt cx="2522" cy="2751"/>
          </a:xfrm>
        </p:grpSpPr>
        <p:pic>
          <p:nvPicPr>
            <p:cNvPr id="44" name="Picture 43" descr="11zon_cropped (30)"/>
            <p:cNvPicPr>
              <a:picLocks noChangeAspect="1"/>
            </p:cNvPicPr>
            <p:nvPr/>
          </p:nvPicPr>
          <p:blipFill>
            <a:blip r:embed="rId3">
              <a:alphaModFix amt="60000"/>
            </a:blip>
            <a:stretch>
              <a:fillRect/>
            </a:stretch>
          </p:blipFill>
          <p:spPr>
            <a:xfrm>
              <a:off x="563" y="8282"/>
              <a:ext cx="2201" cy="2201"/>
            </a:xfrm>
            <a:prstGeom prst="rect">
              <a:avLst/>
            </a:prstGeom>
          </p:spPr>
        </p:pic>
        <p:pic>
          <p:nvPicPr>
            <p:cNvPr id="57" name="Picture 56" descr="C:/Users/yanag/OneDrive/Робочий стіл/image (5).pngimage (5)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588" y="8272"/>
              <a:ext cx="2204" cy="2204"/>
            </a:xfrm>
            <a:prstGeom prst="rect">
              <a:avLst/>
            </a:prstGeom>
          </p:spPr>
        </p:pic>
        <p:sp>
          <p:nvSpPr>
            <p:cNvPr id="60" name="Text Box 59"/>
            <p:cNvSpPr txBox="1"/>
            <p:nvPr/>
          </p:nvSpPr>
          <p:spPr>
            <a:xfrm rot="14880000">
              <a:off x="250" y="7974"/>
              <a:ext cx="2751" cy="252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Мои слова ясные и добрые</a:t>
              </a:r>
              <a:r>
                <a:rPr lang="ru-RU" altLang="en-US" sz="20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585" y="8272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Firefly 20251113193218.pngFirefly 20251113193218"/>
          <p:cNvPicPr>
            <a:picLocks noGrp="1" noChangeAspect="1"/>
          </p:cNvPicPr>
          <p:nvPr>
            <p:ph idx="1"/>
          </p:nvPr>
        </p:nvPicPr>
        <p:blipFill>
          <a:blip r:embed="rId2"/>
          <a:srcRect l="5" r="5"/>
          <a:stretch>
            <a:fillRect/>
          </a:stretch>
        </p:blipFill>
        <p:spPr>
          <a:xfrm>
            <a:off x="0" y="0"/>
            <a:ext cx="12217400" cy="69818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211060" y="3952240"/>
            <a:ext cx="1546860" cy="2768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Интересно, кто нас ждёт дальше?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626100" y="2313940"/>
            <a:ext cx="2872105" cy="2768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0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Курс проложен!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Создание_видео_с_космическим_полетом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7252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Firefly 20251114162630.pngFirefly 20251114162630"/>
          <p:cNvPicPr>
            <a:picLocks noGrp="1" noChangeAspect="1"/>
          </p:cNvPicPr>
          <p:nvPr>
            <p:ph idx="1"/>
          </p:nvPr>
        </p:nvPicPr>
        <p:blipFill>
          <a:blip r:embed="rId2"/>
          <a:srcRect l="5" r="5"/>
          <a:stretch>
            <a:fillRect/>
          </a:stretch>
        </p:blipFill>
        <p:spPr>
          <a:xfrm>
            <a:off x="0" y="0"/>
            <a:ext cx="12202795" cy="69735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27438" y="2199005"/>
            <a:ext cx="20632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Вот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видите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,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смылтики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,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команда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Землян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умеет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разбираться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со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словами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320405" y="2199005"/>
            <a:ext cx="15875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Приступаем к восстановлению смысла!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Firefly 20251114163846.pngFirefly 20251114163846"/>
          <p:cNvPicPr>
            <a:picLocks noGrp="1" noChangeAspect="1"/>
          </p:cNvPicPr>
          <p:nvPr>
            <p:ph idx="1"/>
          </p:nvPr>
        </p:nvPicPr>
        <p:blipFill>
          <a:blip r:embed="rId3"/>
          <a:srcRect l="9" r="9"/>
          <a:stretch>
            <a:fillRect/>
          </a:stretch>
        </p:blipFill>
        <p:spPr>
          <a:xfrm>
            <a:off x="0" y="0"/>
            <a:ext cx="12191365" cy="69672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054215" y="2563495"/>
            <a:ext cx="13322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Ты сказал — на мамень?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115945" y="2296160"/>
            <a:ext cx="13322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иду на камень!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193530" y="1755775"/>
            <a:ext cx="178181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Активирую протокол “Чистая речь”.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474470" y="1045845"/>
            <a:ext cx="20116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Им срочно нужно вспомнить, как говорить понятно!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2372360" y="3086100"/>
            <a:ext cx="1896110" cy="61595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2451100" y="3161030"/>
            <a:ext cx="18180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Давайте поможем им разобраться!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:/Users/yanag/OneDrive/Робочий стіл/Firefly 20251114163104.pngFirefly 20251114163104"/>
          <p:cNvPicPr>
            <a:picLocks noGrp="1" noChangeAspect="1"/>
          </p:cNvPicPr>
          <p:nvPr>
            <p:ph idx="1"/>
          </p:nvPr>
        </p:nvPicPr>
        <p:blipFill>
          <a:blip r:embed="rId3"/>
          <a:srcRect l="5" r="5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451042" y="1150118"/>
            <a:ext cx="201168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Когда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говоришь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ясно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—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свет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возвращается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393565" y="694690"/>
            <a:ext cx="3852545" cy="17030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8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Думай → Говори → Проверяй, понял ли другой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6517005" y="2076450"/>
            <a:ext cx="1490345" cy="64516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6348095" y="2076450"/>
            <a:ext cx="18091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Начинаем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тренировку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Готовы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Firefly 20251113191630.pngFirefly 20251113191630"/>
          <p:cNvPicPr>
            <a:picLocks noGrp="1" noChangeAspect="1"/>
          </p:cNvPicPr>
          <p:nvPr>
            <p:ph idx="1"/>
          </p:nvPr>
        </p:nvPicPr>
        <p:blipFill>
          <a:blip r:embed="rId2"/>
          <a:srcRect l="5" r="5"/>
          <a:stretch>
            <a:fillRect/>
          </a:stretch>
        </p:blipFill>
        <p:spPr>
          <a:xfrm>
            <a:off x="0" y="0"/>
            <a:ext cx="12192000" cy="69672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308735" y="1261110"/>
            <a:ext cx="2220595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2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Попробуй объяснить смылтику, как сделать бутерброд!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230881" y="2523331"/>
            <a:ext cx="1933574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покажу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,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как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завязать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шнурки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—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просто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и с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хвостиком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937266" y="2081847"/>
            <a:ext cx="1553845" cy="5505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Фиксирую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рост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понятности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50%!</a:t>
            </a:r>
          </a:p>
        </p:txBody>
      </p:sp>
      <p:pic>
        <p:nvPicPr>
          <p:cNvPr id="7" name="Picture 6" descr="Gemini_Generated_Image_677lw5677lw5677l"/>
          <p:cNvPicPr>
            <a:picLocks noChangeAspect="1"/>
          </p:cNvPicPr>
          <p:nvPr/>
        </p:nvPicPr>
        <p:blipFill>
          <a:blip r:embed="rId3"/>
          <a:srcRect l="37042" t="57704" r="57582" b="33472"/>
          <a:stretch>
            <a:fillRect/>
          </a:stretch>
        </p:blipFill>
        <p:spPr>
          <a:xfrm>
            <a:off x="4493260" y="3997960"/>
            <a:ext cx="671195" cy="629285"/>
          </a:xfrm>
          <a:prstGeom prst="rect">
            <a:avLst/>
          </a:prstGeom>
        </p:spPr>
      </p:pic>
      <p:pic>
        <p:nvPicPr>
          <p:cNvPr id="8" name="Picture 7" descr="Gemini_Generated_Image_677lw5677lw5677l"/>
          <p:cNvPicPr>
            <a:picLocks noChangeAspect="1"/>
          </p:cNvPicPr>
          <p:nvPr/>
        </p:nvPicPr>
        <p:blipFill>
          <a:blip r:embed="rId3"/>
          <a:srcRect l="47905" t="55371" r="46719" b="35805"/>
          <a:stretch>
            <a:fillRect/>
          </a:stretch>
        </p:blipFill>
        <p:spPr>
          <a:xfrm>
            <a:off x="5826760" y="3843655"/>
            <a:ext cx="664845" cy="624205"/>
          </a:xfrm>
          <a:prstGeom prst="rect">
            <a:avLst/>
          </a:prstGeom>
        </p:spPr>
      </p:pic>
      <p:pic>
        <p:nvPicPr>
          <p:cNvPr id="9" name="Picture 8" descr="Gemini_Generated_Image_677lw5677lw5677l"/>
          <p:cNvPicPr>
            <a:picLocks noChangeAspect="1"/>
          </p:cNvPicPr>
          <p:nvPr/>
        </p:nvPicPr>
        <p:blipFill>
          <a:blip r:embed="rId3"/>
          <a:srcRect l="58760" t="56019" r="35012" b="32472"/>
          <a:stretch>
            <a:fillRect/>
          </a:stretch>
        </p:blipFill>
        <p:spPr>
          <a:xfrm>
            <a:off x="7167880" y="3906520"/>
            <a:ext cx="769620" cy="812800"/>
          </a:xfrm>
          <a:prstGeom prst="rect">
            <a:avLst/>
          </a:prstGeom>
        </p:spPr>
      </p:pic>
      <p:sp>
        <p:nvSpPr>
          <p:cNvPr id="10" name="Flowchart: Alternate Process 9"/>
          <p:cNvSpPr/>
          <p:nvPr/>
        </p:nvSpPr>
        <p:spPr>
          <a:xfrm rot="21240000">
            <a:off x="9814560" y="3842385"/>
            <a:ext cx="565150" cy="756920"/>
          </a:xfrm>
          <a:prstGeom prst="flowChartAlternateProcess">
            <a:avLst/>
          </a:prstGeom>
          <a:solidFill>
            <a:srgbClr val="F6D349">
              <a:alpha val="12000"/>
            </a:srgbClr>
          </a:solidFill>
          <a:ln w="28575" cmpd="dbl">
            <a:noFill/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n 10"/>
          <p:cNvSpPr/>
          <p:nvPr/>
        </p:nvSpPr>
        <p:spPr>
          <a:xfrm>
            <a:off x="10653395" y="2446655"/>
            <a:ext cx="398780" cy="371475"/>
          </a:xfrm>
          <a:prstGeom prst="sun">
            <a:avLst/>
          </a:prstGeom>
          <a:solidFill>
            <a:schemeClr val="accent4"/>
          </a:solidFill>
          <a:ln>
            <a:solidFill>
              <a:srgbClr val="FAECB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Смылтики_Озаряются_Лампочкой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287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Firefly 20251113182152.pngFirefly 20251113182152"/>
          <p:cNvPicPr>
            <a:picLocks noGrp="1" noChangeAspect="1"/>
          </p:cNvPicPr>
          <p:nvPr>
            <p:ph idx="1"/>
          </p:nvPr>
        </p:nvPicPr>
        <p:blipFill>
          <a:blip r:embed="rId2"/>
          <a:srcRect l="9" r="9"/>
          <a:stretch>
            <a:fillRect/>
          </a:stretch>
        </p:blipFill>
        <p:spPr>
          <a:xfrm>
            <a:off x="0" y="0"/>
            <a:ext cx="12223115" cy="698563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8008545" y="1941167"/>
            <a:ext cx="2665730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Сканирование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успешно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Смысл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восстановлен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565607" y="1842237"/>
            <a:ext cx="1488440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Давайте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поможем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им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догадаться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653665" y="613410"/>
            <a:ext cx="7257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4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Миссия 2. «Опиши предмет, не называя!»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Firefly 20251114163617.pngFirefly 20251114163617"/>
          <p:cNvPicPr>
            <a:picLocks noGrp="1" noChangeAspect="1"/>
          </p:cNvPicPr>
          <p:nvPr>
            <p:ph idx="1"/>
          </p:nvPr>
        </p:nvPicPr>
        <p:blipFill>
          <a:blip r:embed="rId2"/>
          <a:srcRect l="5" r="5"/>
          <a:stretch>
            <a:fillRect/>
          </a:stretch>
        </p:blipFill>
        <p:spPr>
          <a:xfrm>
            <a:off x="0" y="0"/>
            <a:ext cx="12201525" cy="697293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2263775" y="612775"/>
            <a:ext cx="7257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Миссия</a:t>
            </a:r>
            <a:r>
              <a:rPr lang="en-US" altLang="en-US" sz="2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3. «</a:t>
            </a:r>
            <a:r>
              <a:rPr lang="en-US" altLang="en-US" sz="2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Исправь</a:t>
            </a:r>
            <a:r>
              <a:rPr lang="en-US" altLang="en-US" sz="2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24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путаницу</a:t>
            </a:r>
            <a:r>
              <a:rPr lang="en-US" altLang="en-US" sz="24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!»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4569460" y="2655570"/>
            <a:ext cx="3528695" cy="1179830"/>
          </a:xfrm>
          <a:prstGeom prst="flowChartAlternateProcess">
            <a:avLst/>
          </a:prstGeom>
          <a:solidFill>
            <a:srgbClr val="393669">
              <a:alpha val="26000"/>
            </a:srgbClr>
          </a:solidFill>
          <a:ln>
            <a:noFill/>
          </a:ln>
          <a:effectLst>
            <a:glow rad="228600">
              <a:srgbClr val="595E96">
                <a:alpha val="100000"/>
              </a:srgb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343160"/>
                </a:glow>
              </a:effectLst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05100" y="2953385"/>
            <a:ext cx="7257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 мою уши на дереве.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126865" y="2823845"/>
            <a:ext cx="4137660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Собака катается на кастрюле.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523740" y="2823845"/>
            <a:ext cx="3574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Книга летает на тарелке.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108575" y="2823845"/>
            <a:ext cx="245046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Мороженое спит в шкафу.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893695" y="2985135"/>
            <a:ext cx="7257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Карандаш ест суп.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694555" y="2823845"/>
            <a:ext cx="30029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0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Папа</a:t>
            </a:r>
            <a:r>
              <a:rPr lang="en-US" altLang="en-US" sz="20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20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катает</a:t>
            </a:r>
            <a:r>
              <a:rPr lang="en-US" altLang="en-US" sz="20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20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облака</a:t>
            </a:r>
            <a:r>
              <a:rPr lang="en-US" altLang="en-US" sz="20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20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</a:t>
            </a:r>
            <a:r>
              <a:rPr lang="en-US" altLang="en-US" sz="20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2000" b="1" i="0" dirty="0" err="1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машине</a:t>
            </a:r>
            <a:r>
              <a:rPr lang="en-US" altLang="en-US" sz="2000" b="1" i="0" dirty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2517664" y="1875472"/>
            <a:ext cx="303974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Кажется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,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смысл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у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этих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предложений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...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сломался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Поможем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жителям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всё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1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исправить</a:t>
            </a:r>
            <a:r>
              <a:rPr lang="en-US" altLang="en-US" sz="11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?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657715" y="4895215"/>
            <a:ext cx="1932305" cy="28575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400" b="1" i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Запускаю протокол восстановления смысла!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223895" y="3109595"/>
            <a:ext cx="1490345" cy="645160"/>
            <a:chOff x="10499" y="3270"/>
            <a:chExt cx="2347" cy="1016"/>
          </a:xfrm>
        </p:grpSpPr>
        <p:sp>
          <p:nvSpPr>
            <p:cNvPr id="15" name="Oval Callout 14"/>
            <p:cNvSpPr/>
            <p:nvPr/>
          </p:nvSpPr>
          <p:spPr>
            <a:xfrm>
              <a:off x="10499" y="3270"/>
              <a:ext cx="2347" cy="101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10611" y="3397"/>
              <a:ext cx="2122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en-US" sz="1200" b="1" i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У них каша из слов!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:/Users/yanag/OneDrive/Робочий стіл/Firefly 20251114163736.pngFirefly 20251114163736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rcRect l="9" r="9"/>
          <a:stretch>
            <a:fillRect/>
          </a:stretch>
        </p:blipFill>
        <p:spPr>
          <a:xfrm>
            <a:off x="0" y="0"/>
            <a:ext cx="12204700" cy="697484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3480435" y="2007014"/>
            <a:ext cx="2110740" cy="1406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6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Главное</a:t>
            </a:r>
            <a:r>
              <a:rPr lang="en-US" altLang="en-US" sz="16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— </a:t>
            </a:r>
            <a:r>
              <a:rPr lang="en-US" altLang="en-US" sz="16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шаг</a:t>
            </a:r>
            <a:r>
              <a:rPr lang="en-US" altLang="en-US" sz="16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6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за</a:t>
            </a:r>
            <a:r>
              <a:rPr lang="en-US" altLang="en-US" sz="16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6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шагом</a:t>
            </a:r>
            <a:r>
              <a:rPr lang="en-US" altLang="en-US" sz="16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263775" y="612775"/>
            <a:ext cx="7257415" cy="285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2400" b="1" i="0">
                <a:solidFill>
                  <a:schemeClr val="bg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Миссия 4. «Объясни новичку»</a:t>
            </a:r>
          </a:p>
          <a:p>
            <a:pPr algn="ctr" fontAlgn="base"/>
            <a:endParaRPr lang="en-US" altLang="en-US" sz="2400" b="1" i="0">
              <a:solidFill>
                <a:schemeClr val="bg1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9439192" y="1968666"/>
            <a:ext cx="1493851" cy="14065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/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Передача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знаний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 </a:t>
            </a:r>
            <a:r>
              <a:rPr lang="en-US" altLang="en-US" sz="1200" b="1" i="0" dirty="0" err="1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успешна</a:t>
            </a:r>
            <a:r>
              <a:rPr lang="en-US" altLang="en-US" sz="1200" b="1" i="0" dirty="0">
                <a:solidFill>
                  <a:schemeClr val="tx1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23920" y="3017520"/>
            <a:ext cx="1835150" cy="645160"/>
            <a:chOff x="5306" y="4897"/>
            <a:chExt cx="2890" cy="1016"/>
          </a:xfrm>
        </p:grpSpPr>
        <p:sp>
          <p:nvSpPr>
            <p:cNvPr id="8" name="Oval Callout 7"/>
            <p:cNvSpPr/>
            <p:nvPr/>
          </p:nvSpPr>
          <p:spPr>
            <a:xfrm>
              <a:off x="5306" y="4897"/>
              <a:ext cx="2890" cy="101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Box 15"/>
            <p:cNvSpPr txBox="1"/>
            <p:nvPr/>
          </p:nvSpPr>
          <p:spPr>
            <a:xfrm>
              <a:off x="5459" y="4897"/>
              <a:ext cx="2584" cy="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altLang="en-US" sz="1100" b="1" i="0" dirty="0" err="1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Покажи</a:t>
              </a:r>
              <a:r>
                <a:rPr lang="en-US" altLang="en-US" sz="1100" b="1" i="0" dirty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 </a:t>
              </a:r>
              <a:r>
                <a:rPr lang="en-US" altLang="en-US" sz="1100" b="1" i="0" dirty="0" err="1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примером</a:t>
              </a:r>
              <a:r>
                <a:rPr lang="en-US" altLang="en-US" sz="1100" b="1" i="0" dirty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, и </a:t>
              </a:r>
              <a:r>
                <a:rPr lang="en-US" altLang="en-US" sz="1100" b="1" i="0" dirty="0" err="1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всё</a:t>
              </a:r>
              <a:r>
                <a:rPr lang="en-US" altLang="en-US" sz="1100" b="1" i="0" dirty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 </a:t>
              </a:r>
              <a:r>
                <a:rPr lang="en-US" altLang="en-US" sz="1100" b="1" i="0" dirty="0" err="1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станет</a:t>
              </a:r>
              <a:r>
                <a:rPr lang="en-US" altLang="en-US" sz="1100" b="1" i="0" dirty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 </a:t>
              </a:r>
              <a:r>
                <a:rPr lang="en-US" altLang="en-US" sz="1100" b="1" i="0" dirty="0" err="1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ясно</a:t>
              </a:r>
              <a:r>
                <a:rPr lang="en-US" altLang="en-US" sz="1100" b="1" i="0" dirty="0">
                  <a:solidFill>
                    <a:schemeClr val="tx1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!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828C919-DA17-4925-93EB-C0992F7FDD56}"/>
</file>

<file path=customXml/itemProps2.xml><?xml version="1.0" encoding="utf-8"?>
<ds:datastoreItem xmlns:ds="http://schemas.openxmlformats.org/officeDocument/2006/customXml" ds:itemID="{4669AC81-AE11-4362-A92C-9CD9A1A32FBC}"/>
</file>

<file path=customXml/itemProps3.xml><?xml version="1.0" encoding="utf-8"?>
<ds:datastoreItem xmlns:ds="http://schemas.openxmlformats.org/officeDocument/2006/customXml" ds:itemID="{95A2BB22-3691-4990-B905-8E0883E09B2E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293</Words>
  <Application>Microsoft Office PowerPoint</Application>
  <PresentationFormat>Widescreen</PresentationFormat>
  <Paragraphs>44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 Hrintsova</cp:lastModifiedBy>
  <cp:revision>30</cp:revision>
  <dcterms:created xsi:type="dcterms:W3CDTF">2025-07-23T00:59:00Z</dcterms:created>
  <dcterms:modified xsi:type="dcterms:W3CDTF">2025-11-20T12:25:18Z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53D98EA922644B478A13410A32A3BB50_13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