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472C4"/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525" autoAdjust="0"/>
  </p:normalViewPr>
  <p:slideViewPr>
    <p:cSldViewPr snapToGrid="0">
      <p:cViewPr>
        <p:scale>
          <a:sx n="55" d="100"/>
          <a:sy n="55" d="100"/>
        </p:scale>
        <p:origin x="2634" y="109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29.10.2024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1.JP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5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jp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Красочность, Сирень, шаблон, прямоугольный&#10;&#10;Автоматически созданное описание">
            <a:extLst>
              <a:ext uri="{FF2B5EF4-FFF2-40B4-BE49-F238E27FC236}">
                <a16:creationId xmlns:a16="http://schemas.microsoft.com/office/drawing/2014/main" id="{C60E2147-50D0-5FC8-9FB7-13885704AEA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47"/>
          <a:stretch/>
        </p:blipFill>
        <p:spPr>
          <a:xfrm>
            <a:off x="0" y="-1"/>
            <a:ext cx="12191999" cy="685800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D4A2F3D-CB46-B1B0-5FE1-E7AA6510E215}"/>
              </a:ext>
            </a:extLst>
          </p:cNvPr>
          <p:cNvSpPr/>
          <p:nvPr/>
        </p:nvSpPr>
        <p:spPr>
          <a:xfrm>
            <a:off x="6992110" y="629835"/>
            <a:ext cx="4478743" cy="3462924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sz="160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67F4C5B8-3853-2E64-AA09-2A9E8FD83768}"/>
              </a:ext>
            </a:extLst>
          </p:cNvPr>
          <p:cNvSpPr/>
          <p:nvPr/>
        </p:nvSpPr>
        <p:spPr>
          <a:xfrm>
            <a:off x="701935" y="615773"/>
            <a:ext cx="4796780" cy="4796780"/>
          </a:xfrm>
          <a:prstGeom prst="ellipse">
            <a:avLst/>
          </a:prstGeom>
          <a:solidFill>
            <a:schemeClr val="lt1">
              <a:alpha val="91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077CCCE5-5505-6FB7-044C-AED562657C56}"/>
              </a:ext>
            </a:extLst>
          </p:cNvPr>
          <p:cNvSpPr/>
          <p:nvPr/>
        </p:nvSpPr>
        <p:spPr>
          <a:xfrm>
            <a:off x="8165510" y="5003129"/>
            <a:ext cx="2108200" cy="1338169"/>
          </a:xfrm>
          <a:prstGeom prst="roundRect">
            <a:avLst/>
          </a:prstGeom>
          <a:solidFill>
            <a:schemeClr val="lt1">
              <a:alpha val="91000"/>
            </a:schemeClr>
          </a:solidFill>
          <a:ln>
            <a:prstDash val="dash"/>
          </a:ln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4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B8D11B60-7F53-6AA7-D906-71413E43F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1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2FD12C95-682A-49B0-02EE-42914D642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49" y="5167131"/>
            <a:ext cx="465873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2F1B3F91-FB1A-A8EF-25CC-EF27545B02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27971" y="5130006"/>
            <a:ext cx="50730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725BA853-4901-5371-14B5-968A44450D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617" y="5126034"/>
            <a:ext cx="552343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75BED450-B6A3-E1BF-3D5F-73EF5037C3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64052" y="5118531"/>
            <a:ext cx="580669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17" descr="C:\Users\larin\Desktop\7wrrc0uccfkswkgsggc4ccc4w — копия (2).png">
            <a:extLst>
              <a:ext uri="{FF2B5EF4-FFF2-40B4-BE49-F238E27FC236}">
                <a16:creationId xmlns:a16="http://schemas.microsoft.com/office/drawing/2014/main" id="{6FA3BEAD-FDEF-5794-EB76-117064137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4950" y="5145474"/>
            <a:ext cx="465872" cy="1147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18" descr="C:\Users\larin\Desktop\7wrrc0uccfkswkgsggc4ccc4w — копия (3).png">
            <a:extLst>
              <a:ext uri="{FF2B5EF4-FFF2-40B4-BE49-F238E27FC236}">
                <a16:creationId xmlns:a16="http://schemas.microsoft.com/office/drawing/2014/main" id="{D57194E8-3F48-A710-8153-EA7CDEBB86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1180" y="5118531"/>
            <a:ext cx="479642" cy="1170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19" descr="C:\Users\larin\Desktop\7wrrc0uccfkswkgsggc4ccc4w — копия (4).png">
            <a:extLst>
              <a:ext uri="{FF2B5EF4-FFF2-40B4-BE49-F238E27FC236}">
                <a16:creationId xmlns:a16="http://schemas.microsoft.com/office/drawing/2014/main" id="{C7ECE5D5-A66F-0263-31A0-F605E39FA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0273" y="5118936"/>
            <a:ext cx="532426" cy="1175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6196E1A-B606-2AF6-A8F3-BAEC24B5C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278" y="51065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7" name="Picture 16" descr="C:\Users\larin\Desktop\7wrrc0uccfkswkgsggc4ccc4w — копия.png">
            <a:extLst>
              <a:ext uri="{FF2B5EF4-FFF2-40B4-BE49-F238E27FC236}">
                <a16:creationId xmlns:a16="http://schemas.microsoft.com/office/drawing/2014/main" id="{664AFF69-7B5D-C23E-6EA7-89002C045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89339" y="5127192"/>
            <a:ext cx="535404" cy="112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9D5D6398-5D72-BB72-1B44-28A2CB499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1320" y="5096209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0CA081DF-1AE4-ECFD-4195-727473BB4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4556" y="511138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4623A9B4-DE6B-7EE7-BC1D-09AC899FB3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078" y="5091261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C85D7069-D903-A274-4A87-033399D1E2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7172" y="5093373"/>
            <a:ext cx="736675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4" descr="C:\Users\larin\Desktop\7wrrc0uccfkswkgsggc4ccc4w — копия (3) — копия.png">
            <a:extLst>
              <a:ext uri="{FF2B5EF4-FFF2-40B4-BE49-F238E27FC236}">
                <a16:creationId xmlns:a16="http://schemas.microsoft.com/office/drawing/2014/main" id="{1609C16D-23B1-2C03-DE7C-54053E093C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3229" y="5091261"/>
            <a:ext cx="728906" cy="11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200EDA99-BC11-0795-C193-B13294720CEB}"/>
              </a:ext>
            </a:extLst>
          </p:cNvPr>
          <p:cNvGrpSpPr/>
          <p:nvPr/>
        </p:nvGrpSpPr>
        <p:grpSpPr>
          <a:xfrm>
            <a:off x="5100751" y="5871100"/>
            <a:ext cx="749030" cy="749030"/>
            <a:chOff x="4424253" y="5347761"/>
            <a:chExt cx="749030" cy="749030"/>
          </a:xfrm>
        </p:grpSpPr>
        <p:sp>
          <p:nvSpPr>
            <p:cNvPr id="75" name="Овал 74">
              <a:extLst>
                <a:ext uri="{FF2B5EF4-FFF2-40B4-BE49-F238E27FC236}">
                  <a16:creationId xmlns:a16="http://schemas.microsoft.com/office/drawing/2014/main" id="{F8015D27-85B8-7A4D-CE36-2C90E7317E21}"/>
                </a:ext>
              </a:extLst>
            </p:cNvPr>
            <p:cNvSpPr/>
            <p:nvPr/>
          </p:nvSpPr>
          <p:spPr>
            <a:xfrm>
              <a:off x="4424253" y="5347761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76" name="Равнобедренный треугольник 75">
              <a:extLst>
                <a:ext uri="{FF2B5EF4-FFF2-40B4-BE49-F238E27FC236}">
                  <a16:creationId xmlns:a16="http://schemas.microsoft.com/office/drawing/2014/main" id="{CC1C0586-347C-512E-0E76-34AD437B5196}"/>
                </a:ext>
              </a:extLst>
            </p:cNvPr>
            <p:cNvSpPr/>
            <p:nvPr/>
          </p:nvSpPr>
          <p:spPr>
            <a:xfrm rot="5400000">
              <a:off x="4640866" y="5553790"/>
              <a:ext cx="390888" cy="336973"/>
            </a:xfrm>
            <a:prstGeom prst="triangle">
              <a:avLst/>
            </a:prstGeom>
            <a:solidFill>
              <a:schemeClr val="accent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84" name="Группа 83">
            <a:extLst>
              <a:ext uri="{FF2B5EF4-FFF2-40B4-BE49-F238E27FC236}">
                <a16:creationId xmlns:a16="http://schemas.microsoft.com/office/drawing/2014/main" id="{00061E50-2253-2A5C-EF6C-909C7D25D440}"/>
              </a:ext>
            </a:extLst>
          </p:cNvPr>
          <p:cNvGrpSpPr/>
          <p:nvPr/>
        </p:nvGrpSpPr>
        <p:grpSpPr>
          <a:xfrm>
            <a:off x="6142100" y="5879491"/>
            <a:ext cx="749030" cy="749030"/>
            <a:chOff x="5070057" y="5323838"/>
            <a:chExt cx="749030" cy="749030"/>
          </a:xfrm>
        </p:grpSpPr>
        <p:sp>
          <p:nvSpPr>
            <p:cNvPr id="79" name="Овал 78">
              <a:extLst>
                <a:ext uri="{FF2B5EF4-FFF2-40B4-BE49-F238E27FC236}">
                  <a16:creationId xmlns:a16="http://schemas.microsoft.com/office/drawing/2014/main" id="{53E0A57B-017D-F72B-58A9-2C5E908EA0E1}"/>
                </a:ext>
              </a:extLst>
            </p:cNvPr>
            <p:cNvSpPr/>
            <p:nvPr/>
          </p:nvSpPr>
          <p:spPr>
            <a:xfrm>
              <a:off x="5070057" y="5323838"/>
              <a:ext cx="749030" cy="749030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83" name="Рисунок 82" descr="Секундомер 75% со сплошной заливкой">
              <a:extLst>
                <a:ext uri="{FF2B5EF4-FFF2-40B4-BE49-F238E27FC236}">
                  <a16:creationId xmlns:a16="http://schemas.microsoft.com/office/drawing/2014/main" id="{FF697003-5022-740D-3FF2-3C603E90F4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5177886" y="5434077"/>
              <a:ext cx="518064" cy="518064"/>
            </a:xfrm>
            <a:prstGeom prst="rect">
              <a:avLst/>
            </a:prstGeom>
          </p:spPr>
        </p:pic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795521FD-599E-8511-DC95-F6BD19A2802B}"/>
              </a:ext>
            </a:extLst>
          </p:cNvPr>
          <p:cNvSpPr txBox="1"/>
          <p:nvPr/>
        </p:nvSpPr>
        <p:spPr>
          <a:xfrm>
            <a:off x="7020611" y="709469"/>
            <a:ext cx="4478742" cy="230832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Грибок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Усміхнутися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широкий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Розтягувати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39C6B7D-C30A-0474-AEEB-3816FCB8F761}"/>
              </a:ext>
            </a:extLst>
          </p:cNvPr>
          <p:cNvGrpSpPr/>
          <p:nvPr/>
        </p:nvGrpSpPr>
        <p:grpSpPr>
          <a:xfrm>
            <a:off x="1888487" y="933637"/>
            <a:ext cx="2574878" cy="4176642"/>
            <a:chOff x="1780995" y="929919"/>
            <a:chExt cx="2574878" cy="4176642"/>
          </a:xfrm>
        </p:grpSpPr>
        <p:pic>
          <p:nvPicPr>
            <p:cNvPr id="6" name="Рисунок 5" descr="Изображение выглядит как улыбка, Зуб, человек, губа&#10;&#10;Автоматически созданное описание">
              <a:extLst>
                <a:ext uri="{FF2B5EF4-FFF2-40B4-BE49-F238E27FC236}">
                  <a16:creationId xmlns:a16="http://schemas.microsoft.com/office/drawing/2014/main" id="{D2DB0AA2-850A-B408-0A65-35FCF70BB6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68" t="1259" r="8000" b="2969"/>
            <a:stretch/>
          </p:blipFill>
          <p:spPr>
            <a:xfrm>
              <a:off x="1906722" y="929919"/>
              <a:ext cx="2449151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9" name="Рисунок 8" descr="Изображение выглядит как канделябр, свеча&#10;&#10;Автоматически созданное описание">
              <a:extLst>
                <a:ext uri="{FF2B5EF4-FFF2-40B4-BE49-F238E27FC236}">
                  <a16:creationId xmlns:a16="http://schemas.microsoft.com/office/drawing/2014/main" id="{CB48044F-BDC4-F588-A448-EE2EA179C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0995" y="3444300"/>
              <a:ext cx="2532969" cy="1662261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24BAF77F-F73E-DA21-9A2D-71A9BF8BC335}"/>
              </a:ext>
            </a:extLst>
          </p:cNvPr>
          <p:cNvSpPr txBox="1"/>
          <p:nvPr/>
        </p:nvSpPr>
        <p:spPr>
          <a:xfrm>
            <a:off x="6992111" y="676439"/>
            <a:ext cx="447874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>
                <a:latin typeface="Comic Sans MS" panose="030F0702030302020204" pitchFamily="66" charset="0"/>
              </a:rPr>
              <a:t>Паркан</a:t>
            </a:r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endParaRPr lang="ru-RU" sz="2800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 err="1">
                <a:latin typeface="Comic Sans MS" panose="030F0702030302020204" pitchFamily="66" charset="0"/>
              </a:rPr>
              <a:t>Посміхнутися</a:t>
            </a:r>
            <a:r>
              <a:rPr lang="ru-RU" sz="2800" dirty="0">
                <a:latin typeface="Comic Sans MS" panose="030F0702030302020204" pitchFamily="66" charset="0"/>
              </a:rPr>
              <a:t> (</a:t>
            </a:r>
            <a:r>
              <a:rPr lang="ru-RU" sz="2800" dirty="0" err="1">
                <a:latin typeface="Comic Sans MS" panose="030F0702030302020204" pitchFamily="66" charset="0"/>
              </a:rPr>
              <a:t>зуби</a:t>
            </a:r>
            <a:r>
              <a:rPr lang="ru-RU" sz="2800" dirty="0">
                <a:latin typeface="Comic Sans MS" panose="030F0702030302020204" pitchFamily="66" charset="0"/>
              </a:rPr>
              <a:t> видно). </a:t>
            </a:r>
            <a:r>
              <a:rPr lang="ru-RU" sz="2800" dirty="0" err="1">
                <a:latin typeface="Comic Sans MS" panose="030F0702030302020204" pitchFamily="66" charset="0"/>
              </a:rPr>
              <a:t>Утримувати</a:t>
            </a:r>
            <a:r>
              <a:rPr lang="ru-RU" sz="2800" dirty="0">
                <a:latin typeface="Comic Sans MS" panose="030F0702030302020204" pitchFamily="66" charset="0"/>
              </a:rPr>
              <a:t> губи в такому </a:t>
            </a:r>
            <a:r>
              <a:rPr lang="ru-RU" sz="2800" dirty="0" err="1">
                <a:latin typeface="Comic Sans MS" panose="030F0702030302020204" pitchFamily="66" charset="0"/>
              </a:rPr>
              <a:t>положенні</a:t>
            </a:r>
            <a:r>
              <a:rPr lang="ru-RU" sz="2800" dirty="0">
                <a:latin typeface="Comic Sans MS" panose="030F0702030302020204" pitchFamily="66" charset="0"/>
              </a:rPr>
              <a:t>.</a:t>
            </a:r>
          </a:p>
        </p:txBody>
      </p: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A3286A74-0705-4722-FFE5-BBD35499F08B}"/>
              </a:ext>
            </a:extLst>
          </p:cNvPr>
          <p:cNvGrpSpPr/>
          <p:nvPr/>
        </p:nvGrpSpPr>
        <p:grpSpPr>
          <a:xfrm>
            <a:off x="1890955" y="933636"/>
            <a:ext cx="2562097" cy="4326620"/>
            <a:chOff x="1819277" y="965019"/>
            <a:chExt cx="2562097" cy="4326620"/>
          </a:xfrm>
        </p:grpSpPr>
        <p:pic>
          <p:nvPicPr>
            <p:cNvPr id="3" name="Рисунок 2" descr="Изображение выглядит как Зуб, человек, губа, кожа&#10;&#10;Автоматически созданное описание">
              <a:extLst>
                <a:ext uri="{FF2B5EF4-FFF2-40B4-BE49-F238E27FC236}">
                  <a16:creationId xmlns:a16="http://schemas.microsoft.com/office/drawing/2014/main" id="{1D021E00-BDE9-F85D-65EE-96DD4C644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88" t="2809" r="9346" b="3950"/>
            <a:stretch/>
          </p:blipFill>
          <p:spPr>
            <a:xfrm>
              <a:off x="1819277" y="965019"/>
              <a:ext cx="2562097" cy="2463980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5" name="Рисунок 24" descr="Изображение выглядит как лошадь, грива, кобыла, млекопитающее&#10;&#10;Автоматически созданное описание">
              <a:extLst>
                <a:ext uri="{FF2B5EF4-FFF2-40B4-BE49-F238E27FC236}">
                  <a16:creationId xmlns:a16="http://schemas.microsoft.com/office/drawing/2014/main" id="{CE5996EE-76A4-9F68-44B8-23126A13F8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6028" y="3387125"/>
              <a:ext cx="1899463" cy="1904514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3B05760-62F9-2331-F2CD-9DA9E5BF386F}"/>
              </a:ext>
            </a:extLst>
          </p:cNvPr>
          <p:cNvSpPr txBox="1"/>
          <p:nvPr/>
        </p:nvSpPr>
        <p:spPr>
          <a:xfrm>
            <a:off x="6998780" y="657851"/>
            <a:ext cx="44787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>
                <a:latin typeface="Comic Sans MS" panose="030F0702030302020204" pitchFamily="66" charset="0"/>
              </a:rPr>
              <a:t>Конячка</a:t>
            </a:r>
            <a:endParaRPr lang="ru-RU" sz="2400" b="1" dirty="0">
              <a:latin typeface="Comic Sans MS" panose="030F0702030302020204" pitchFamily="66" charset="0"/>
            </a:endParaRP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 err="1">
                <a:latin typeface="Comic Sans MS" panose="030F0702030302020204" pitchFamily="66" charset="0"/>
              </a:rPr>
              <a:t>Присмоктувати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Клацати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язиком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повільно</a:t>
            </a:r>
            <a:r>
              <a:rPr lang="ru-RU" sz="2400" dirty="0">
                <a:latin typeface="Comic Sans MS" panose="030F0702030302020204" pitchFamily="66" charset="0"/>
              </a:rPr>
              <a:t> і сильно. </a:t>
            </a:r>
            <a:r>
              <a:rPr lang="ru-RU" sz="2400" dirty="0" err="1">
                <a:latin typeface="Comic Sans MS" panose="030F0702030302020204" pitchFamily="66" charset="0"/>
              </a:rPr>
              <a:t>Нижня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щелепа</a:t>
            </a:r>
            <a:r>
              <a:rPr lang="ru-RU" sz="2400" dirty="0">
                <a:latin typeface="Comic Sans MS" panose="030F0702030302020204" pitchFamily="66" charset="0"/>
              </a:rPr>
              <a:t> повинна бути </a:t>
            </a:r>
            <a:r>
              <a:rPr lang="ru-RU" sz="2400" dirty="0" err="1">
                <a:latin typeface="Comic Sans MS" panose="030F0702030302020204" pitchFamily="66" charset="0"/>
              </a:rPr>
              <a:t>нерухома</a:t>
            </a:r>
            <a:r>
              <a:rPr lang="ru-RU" sz="2400" dirty="0">
                <a:latin typeface="Comic Sans MS" panose="030F0702030302020204" pitchFamily="66" charset="0"/>
              </a:rPr>
              <a:t>.</a:t>
            </a:r>
            <a:endParaRPr lang="ru-UA" sz="2400" dirty="0">
              <a:latin typeface="Comic Sans MS" panose="030F0702030302020204" pitchFamily="66" charset="0"/>
            </a:endParaRPr>
          </a:p>
        </p:txBody>
      </p:sp>
      <p:grpSp>
        <p:nvGrpSpPr>
          <p:cNvPr id="31" name="Группа 30">
            <a:extLst>
              <a:ext uri="{FF2B5EF4-FFF2-40B4-BE49-F238E27FC236}">
                <a16:creationId xmlns:a16="http://schemas.microsoft.com/office/drawing/2014/main" id="{D06B9CBE-C8A2-8886-1A50-7DD2EE4E9ABB}"/>
              </a:ext>
            </a:extLst>
          </p:cNvPr>
          <p:cNvGrpSpPr/>
          <p:nvPr/>
        </p:nvGrpSpPr>
        <p:grpSpPr>
          <a:xfrm>
            <a:off x="1897201" y="949787"/>
            <a:ext cx="2491748" cy="4575303"/>
            <a:chOff x="1819276" y="937693"/>
            <a:chExt cx="2491748" cy="4575303"/>
          </a:xfrm>
        </p:grpSpPr>
        <p:pic>
          <p:nvPicPr>
            <p:cNvPr id="22" name="Рисунок 21" descr="Изображение выглядит как грибок, гриб, Съедобный гриб, Лекарственный гриб&#10;&#10;Автоматически созданное описание">
              <a:extLst>
                <a:ext uri="{FF2B5EF4-FFF2-40B4-BE49-F238E27FC236}">
                  <a16:creationId xmlns:a16="http://schemas.microsoft.com/office/drawing/2014/main" id="{E72DA88A-24D7-C410-3870-AD7CF66D17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37841" y="3404796"/>
              <a:ext cx="2108200" cy="2108200"/>
            </a:xfrm>
            <a:prstGeom prst="rect">
              <a:avLst/>
            </a:prstGeom>
          </p:spPr>
        </p:pic>
        <p:pic>
          <p:nvPicPr>
            <p:cNvPr id="2" name="Рисунок 1" descr="Изображение выглядит как Зуб, человек, губа, челюсть&#10;&#10;Автоматически созданное описание">
              <a:extLst>
                <a:ext uri="{FF2B5EF4-FFF2-40B4-BE49-F238E27FC236}">
                  <a16:creationId xmlns:a16="http://schemas.microsoft.com/office/drawing/2014/main" id="{9311FA83-29D6-CF0E-FF0E-8D47FD9E04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90" t="2141" r="6445" b="3184"/>
            <a:stretch/>
          </p:blipFill>
          <p:spPr>
            <a:xfrm>
              <a:off x="1819276" y="937693"/>
              <a:ext cx="2491748" cy="2387344"/>
            </a:xfrm>
            <a:prstGeom prst="roundRect">
              <a:avLst/>
            </a:prstGeom>
            <a:effectLst>
              <a:softEdge rad="63500"/>
            </a:effectLst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1DC67240-7494-2593-1E7D-C14C2F90D6BA}"/>
              </a:ext>
            </a:extLst>
          </p:cNvPr>
          <p:cNvSpPr txBox="1"/>
          <p:nvPr/>
        </p:nvSpPr>
        <p:spPr>
          <a:xfrm>
            <a:off x="6876942" y="676439"/>
            <a:ext cx="4675166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latin typeface="Comic Sans MS" panose="030F0702030302020204" pitchFamily="66" charset="0"/>
              </a:rPr>
              <a:t>Гармошка</a:t>
            </a:r>
          </a:p>
          <a:p>
            <a:pPr algn="ctr"/>
            <a:endParaRPr lang="ru-RU" sz="2400" dirty="0">
              <a:latin typeface="Comic Sans MS" panose="030F0702030302020204" pitchFamily="66" charset="0"/>
            </a:endParaRPr>
          </a:p>
          <a:p>
            <a:pPr algn="ctr"/>
            <a:r>
              <a:rPr lang="ru-RU" sz="2400" dirty="0">
                <a:latin typeface="Comic Sans MS" panose="030F0702030302020204" pitchFamily="66" charset="0"/>
              </a:rPr>
              <a:t>Рот </a:t>
            </a:r>
            <a:r>
              <a:rPr lang="ru-RU" sz="2400" dirty="0" err="1">
                <a:latin typeface="Comic Sans MS" panose="030F0702030302020204" pitchFamily="66" charset="0"/>
              </a:rPr>
              <a:t>відкрити</a:t>
            </a:r>
            <a:r>
              <a:rPr lang="ru-RU" sz="2400" dirty="0">
                <a:latin typeface="Comic Sans MS" panose="030F0702030302020204" pitchFamily="66" charset="0"/>
              </a:rPr>
              <a:t>. </a:t>
            </a:r>
            <a:r>
              <a:rPr lang="ru-RU" sz="2400" dirty="0" err="1">
                <a:latin typeface="Comic Sans MS" panose="030F0702030302020204" pitchFamily="66" charset="0"/>
              </a:rPr>
              <a:t>Язик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присмоктати</a:t>
            </a:r>
            <a:r>
              <a:rPr lang="ru-RU" sz="2400" dirty="0">
                <a:latin typeface="Comic Sans MS" panose="030F0702030302020204" pitchFamily="66" charset="0"/>
              </a:rPr>
              <a:t> до </a:t>
            </a:r>
            <a:r>
              <a:rPr lang="ru-RU" sz="2400" dirty="0" err="1">
                <a:latin typeface="Comic Sans MS" panose="030F0702030302020204" pitchFamily="66" charset="0"/>
              </a:rPr>
              <a:t>піднебіння</a:t>
            </a:r>
            <a:r>
              <a:rPr lang="ru-RU" sz="2400" dirty="0">
                <a:latin typeface="Comic Sans MS" panose="030F0702030302020204" pitchFamily="66" charset="0"/>
              </a:rPr>
              <a:t>. Не </a:t>
            </a:r>
            <a:r>
              <a:rPr lang="ru-RU" sz="2400" dirty="0" err="1">
                <a:latin typeface="Comic Sans MS" panose="030F0702030302020204" pitchFamily="66" charset="0"/>
              </a:rPr>
              <a:t>опускаючи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язика</a:t>
            </a:r>
            <a:r>
              <a:rPr lang="ru-RU" sz="2400" dirty="0">
                <a:latin typeface="Comic Sans MS" panose="030F0702030302020204" pitchFamily="66" charset="0"/>
              </a:rPr>
              <a:t> вниз, </a:t>
            </a:r>
            <a:r>
              <a:rPr lang="ru-RU" sz="2400" dirty="0" err="1">
                <a:latin typeface="Comic Sans MS" panose="030F0702030302020204" pitchFamily="66" charset="0"/>
              </a:rPr>
              <a:t>відкривати</a:t>
            </a:r>
            <a:r>
              <a:rPr lang="ru-RU" sz="2400" dirty="0">
                <a:latin typeface="Comic Sans MS" panose="030F0702030302020204" pitchFamily="66" charset="0"/>
              </a:rPr>
              <a:t> і </a:t>
            </a:r>
            <a:r>
              <a:rPr lang="ru-RU" sz="2400" dirty="0" err="1">
                <a:latin typeface="Comic Sans MS" panose="030F0702030302020204" pitchFamily="66" charset="0"/>
              </a:rPr>
              <a:t>закривати</a:t>
            </a:r>
            <a:r>
              <a:rPr lang="ru-RU" sz="2400" dirty="0">
                <a:latin typeface="Comic Sans MS" panose="030F0702030302020204" pitchFamily="66" charset="0"/>
              </a:rPr>
              <a:t> рота, </a:t>
            </a:r>
            <a:r>
              <a:rPr lang="ru-RU" sz="2400" dirty="0" err="1">
                <a:latin typeface="Comic Sans MS" panose="030F0702030302020204" pitchFamily="66" charset="0"/>
              </a:rPr>
              <a:t>розтягуючи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під'язичну</a:t>
            </a:r>
            <a:r>
              <a:rPr lang="ru-RU" sz="2400" dirty="0">
                <a:latin typeface="Comic Sans MS" panose="030F0702030302020204" pitchFamily="66" charset="0"/>
              </a:rPr>
              <a:t> </a:t>
            </a:r>
            <a:r>
              <a:rPr lang="ru-RU" sz="2400" dirty="0" err="1">
                <a:latin typeface="Comic Sans MS" panose="030F0702030302020204" pitchFamily="66" charset="0"/>
              </a:rPr>
              <a:t>зв'язку</a:t>
            </a:r>
            <a:r>
              <a:rPr lang="ru-RU" sz="2400" dirty="0">
                <a:latin typeface="Comic Sans MS" panose="030F0702030302020204" pitchFamily="66" charset="0"/>
              </a:rPr>
              <a:t>. Губи </a:t>
            </a:r>
            <a:r>
              <a:rPr lang="ru-RU" sz="2400" dirty="0" err="1">
                <a:latin typeface="Comic Sans MS" panose="030F0702030302020204" pitchFamily="66" charset="0"/>
              </a:rPr>
              <a:t>мають</a:t>
            </a:r>
            <a:r>
              <a:rPr lang="ru-RU" sz="2400" dirty="0">
                <a:latin typeface="Comic Sans MS" panose="030F0702030302020204" pitchFamily="66" charset="0"/>
              </a:rPr>
              <a:t> бути в </a:t>
            </a:r>
            <a:r>
              <a:rPr lang="ru-RU" sz="2400" dirty="0" err="1">
                <a:latin typeface="Comic Sans MS" panose="030F0702030302020204" pitchFamily="66" charset="0"/>
              </a:rPr>
              <a:t>посмішці</a:t>
            </a:r>
            <a:r>
              <a:rPr lang="ru-RU" sz="2400" dirty="0">
                <a:latin typeface="Comic Sans MS" panose="030F0702030302020204" pitchFamily="66" charset="0"/>
              </a:rPr>
              <a:t>!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EDF79D-6DA8-317C-584F-8A37A1E342B7}"/>
              </a:ext>
            </a:extLst>
          </p:cNvPr>
          <p:cNvSpPr txBox="1"/>
          <p:nvPr/>
        </p:nvSpPr>
        <p:spPr>
          <a:xfrm>
            <a:off x="6908715" y="634637"/>
            <a:ext cx="4478742" cy="2677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b="1" dirty="0">
                <a:latin typeface="Comic Sans MS" panose="030F0702030302020204" pitchFamily="66" charset="0"/>
              </a:rPr>
              <a:t>Дятел</a:t>
            </a:r>
          </a:p>
          <a:p>
            <a:pPr algn="ctr"/>
            <a:endParaRPr lang="ru-RU" sz="2800" b="1" dirty="0">
              <a:latin typeface="Comic Sans MS" panose="030F0702030302020204" pitchFamily="66" charset="0"/>
            </a:endParaRPr>
          </a:p>
          <a:p>
            <a:pPr algn="ctr"/>
            <a:r>
              <a:rPr lang="ru-RU" sz="2800" dirty="0">
                <a:latin typeface="Comic Sans MS" panose="030F0702030302020204" pitchFamily="66" charset="0"/>
              </a:rPr>
              <a:t>Рот </a:t>
            </a:r>
            <a:r>
              <a:rPr lang="ru-RU" sz="2800" dirty="0" err="1">
                <a:latin typeface="Comic Sans MS" panose="030F0702030302020204" pitchFamily="66" charset="0"/>
              </a:rPr>
              <a:t>відкрити</a:t>
            </a:r>
            <a:r>
              <a:rPr lang="ru-RU" sz="2800" dirty="0">
                <a:latin typeface="Comic Sans MS" panose="030F0702030302020204" pitchFamily="66" charset="0"/>
              </a:rPr>
              <a:t>. </a:t>
            </a:r>
            <a:r>
              <a:rPr lang="ru-RU" sz="2800" dirty="0" err="1">
                <a:latin typeface="Comic Sans MS" panose="030F0702030302020204" pitchFamily="66" charset="0"/>
              </a:rPr>
              <a:t>Кінчик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язика</a:t>
            </a:r>
            <a:r>
              <a:rPr lang="ru-RU" sz="2800" dirty="0">
                <a:latin typeface="Comic Sans MS" panose="030F0702030302020204" pitchFamily="66" charset="0"/>
              </a:rPr>
              <a:t> за </a:t>
            </a:r>
            <a:r>
              <a:rPr lang="ru-RU" sz="2800" dirty="0" err="1">
                <a:latin typeface="Comic Sans MS" panose="030F0702030302020204" pitchFamily="66" charset="0"/>
              </a:rPr>
              <a:t>верхніми</a:t>
            </a:r>
            <a:r>
              <a:rPr lang="ru-RU" sz="2800" dirty="0">
                <a:latin typeface="Comic Sans MS" panose="030F0702030302020204" pitchFamily="66" charset="0"/>
              </a:rPr>
              <a:t> зубами. </a:t>
            </a:r>
            <a:r>
              <a:rPr lang="ru-RU" sz="2800" dirty="0" err="1">
                <a:latin typeface="Comic Sans MS" panose="030F0702030302020204" pitchFamily="66" charset="0"/>
              </a:rPr>
              <a:t>Швидко</a:t>
            </a:r>
            <a:r>
              <a:rPr lang="ru-RU" sz="2800" dirty="0">
                <a:latin typeface="Comic Sans MS" panose="030F0702030302020204" pitchFamily="66" charset="0"/>
              </a:rPr>
              <a:t> </a:t>
            </a:r>
            <a:r>
              <a:rPr lang="ru-RU" sz="2800" dirty="0" err="1">
                <a:latin typeface="Comic Sans MS" panose="030F0702030302020204" pitchFamily="66" charset="0"/>
              </a:rPr>
              <a:t>вимовляти</a:t>
            </a:r>
            <a:r>
              <a:rPr lang="ru-RU" sz="2800" dirty="0">
                <a:latin typeface="Comic Sans MS" panose="030F0702030302020204" pitchFamily="66" charset="0"/>
              </a:rPr>
              <a:t>: "д-д-д".</a:t>
            </a:r>
          </a:p>
        </p:txBody>
      </p:sp>
      <p:grpSp>
        <p:nvGrpSpPr>
          <p:cNvPr id="24" name="Группа 23">
            <a:extLst>
              <a:ext uri="{FF2B5EF4-FFF2-40B4-BE49-F238E27FC236}">
                <a16:creationId xmlns:a16="http://schemas.microsoft.com/office/drawing/2014/main" id="{6A12EA2C-5E50-0A99-1A83-5FEECBAF3EF9}"/>
              </a:ext>
            </a:extLst>
          </p:cNvPr>
          <p:cNvGrpSpPr/>
          <p:nvPr/>
        </p:nvGrpSpPr>
        <p:grpSpPr>
          <a:xfrm>
            <a:off x="1959128" y="956335"/>
            <a:ext cx="2462327" cy="4468281"/>
            <a:chOff x="1898396" y="941855"/>
            <a:chExt cx="2462327" cy="4468281"/>
          </a:xfrm>
        </p:grpSpPr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07900321-6F21-CDF3-4FFE-0AD1C9AEA3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00" t="-1" r="6072" b="6875"/>
            <a:stretch/>
          </p:blipFill>
          <p:spPr>
            <a:xfrm>
              <a:off x="1898396" y="941855"/>
              <a:ext cx="2462327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23" name="Рисунок 22" descr="Изображение выглядит как музыка, аккордеон, музыкальный инструмент, гармоника&#10;&#10;Автоматически созданное описание">
              <a:extLst>
                <a:ext uri="{FF2B5EF4-FFF2-40B4-BE49-F238E27FC236}">
                  <a16:creationId xmlns:a16="http://schemas.microsoft.com/office/drawing/2014/main" id="{F5EF980D-867E-42B3-813A-1B33AA4FB2DD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8397" y="3120912"/>
              <a:ext cx="2289224" cy="2289224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3515876-9C8A-7469-7DA7-E4A938032DB2}"/>
              </a:ext>
            </a:extLst>
          </p:cNvPr>
          <p:cNvGrpSpPr/>
          <p:nvPr/>
        </p:nvGrpSpPr>
        <p:grpSpPr>
          <a:xfrm>
            <a:off x="1959127" y="956335"/>
            <a:ext cx="2449035" cy="4340744"/>
            <a:chOff x="1834462" y="873337"/>
            <a:chExt cx="2449035" cy="4340744"/>
          </a:xfrm>
        </p:grpSpPr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88304420-439E-4FB4-552C-60820D79C4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340" t="2804" r="12449" b="3260"/>
            <a:stretch/>
          </p:blipFill>
          <p:spPr>
            <a:xfrm>
              <a:off x="1834462" y="873337"/>
              <a:ext cx="2449035" cy="2387344"/>
            </a:xfrm>
            <a:prstGeom prst="roundRect">
              <a:avLst/>
            </a:prstGeom>
            <a:effectLst>
              <a:softEdge rad="63500"/>
            </a:effectLst>
          </p:spPr>
        </p:pic>
        <p:pic>
          <p:nvPicPr>
            <p:cNvPr id="35" name="Рисунок 34" descr="Изображение выглядит как птица, клюв, перо, Дятлообразные&#10;&#10;Автоматически созданное описание">
              <a:extLst>
                <a:ext uri="{FF2B5EF4-FFF2-40B4-BE49-F238E27FC236}">
                  <a16:creationId xmlns:a16="http://schemas.microsoft.com/office/drawing/2014/main" id="{54D619EA-639E-76A5-2222-962DA75AEE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5894" y="3314618"/>
              <a:ext cx="1899463" cy="1899463"/>
            </a:xfrm>
            <a:prstGeom prst="rect">
              <a:avLst/>
            </a:prstGeom>
          </p:spPr>
        </p:pic>
      </p:grpSp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79" y="252407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2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3000"/>
                            </p:stCondLst>
                            <p:childTnLst>
                              <p:par>
                                <p:cTn id="1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6000"/>
                            </p:stCondLst>
                            <p:childTnLst>
                              <p:par>
                                <p:cTn id="1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6000"/>
                            </p:stCondLst>
                            <p:childTnLst>
                              <p:par>
                                <p:cTn id="1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7000"/>
                            </p:stCondLst>
                            <p:childTnLst>
                              <p:par>
                                <p:cTn id="14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70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8000"/>
                            </p:stCondLst>
                            <p:childTnLst>
                              <p:par>
                                <p:cTn id="1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80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9000"/>
                            </p:stCondLst>
                            <p:childTnLst>
                              <p:par>
                                <p:cTn id="1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9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</p:childTnLst>
        </p:cTn>
      </p:par>
    </p:tnLst>
    <p:bldLst>
      <p:bldP spid="36" grpId="0"/>
      <p:bldP spid="36" grpId="1"/>
      <p:bldP spid="39" grpId="0"/>
      <p:bldP spid="39" grpId="1"/>
      <p:bldP spid="29" grpId="0"/>
      <p:bldP spid="29" grpId="1"/>
      <p:bldP spid="40" grpId="0"/>
      <p:bldP spid="40" grpId="1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93</Words>
  <Application>Microsoft Office PowerPoint</Application>
  <PresentationFormat>Широкоэкранный</PresentationFormat>
  <Paragraphs>16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7" baseType="lpstr">
      <vt:lpstr>Aptos</vt:lpstr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2024-10-29T18:43:00Z</dcterms:modified>
</cp:coreProperties>
</file>